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706" r:id="rId1"/>
  </p:sldMasterIdLst>
  <p:notesMasterIdLst>
    <p:notesMasterId r:id="rId42"/>
  </p:notesMasterIdLst>
  <p:sldIdLst>
    <p:sldId id="298" r:id="rId2"/>
    <p:sldId id="289" r:id="rId3"/>
    <p:sldId id="290" r:id="rId4"/>
    <p:sldId id="291" r:id="rId5"/>
    <p:sldId id="292" r:id="rId6"/>
    <p:sldId id="295" r:id="rId7"/>
    <p:sldId id="296" r:id="rId8"/>
    <p:sldId id="297" r:id="rId9"/>
    <p:sldId id="262" r:id="rId10"/>
    <p:sldId id="263" r:id="rId11"/>
    <p:sldId id="266" r:id="rId12"/>
    <p:sldId id="267" r:id="rId13"/>
    <p:sldId id="303"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56" r:id="rId28"/>
    <p:sldId id="257" r:id="rId29"/>
    <p:sldId id="258" r:id="rId30"/>
    <p:sldId id="259" r:id="rId31"/>
    <p:sldId id="260" r:id="rId32"/>
    <p:sldId id="282" r:id="rId33"/>
    <p:sldId id="283" r:id="rId34"/>
    <p:sldId id="284" r:id="rId35"/>
    <p:sldId id="285" r:id="rId36"/>
    <p:sldId id="286" r:id="rId37"/>
    <p:sldId id="287" r:id="rId38"/>
    <p:sldId id="300" r:id="rId39"/>
    <p:sldId id="302" r:id="rId40"/>
    <p:sldId id="304" r:id="rId41"/>
  </p:sldIdLst>
  <p:sldSz cx="14630400" cy="8229600"/>
  <p:notesSz cx="8229600" cy="14630400"/>
  <p:embeddedFontLst>
    <p:embeddedFont>
      <p:font typeface="Wingdings 3" panose="05040102010807070707" pitchFamily="18" charset="2"/>
      <p:regular r:id="rId43"/>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9" d="100"/>
          <a:sy n="69" d="100"/>
        </p:scale>
        <p:origin x="677"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1.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124083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5832866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29817584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36252916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29569312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36211161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23357617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30499844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37545738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42319104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9524027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20164323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21517165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39678399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80080808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816677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257764905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226408193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54882868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310326891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22507707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72059120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18849118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4575920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32</a:t>
            </a:fld>
            <a:endParaRPr lang="en-US"/>
          </a:p>
        </p:txBody>
      </p:sp>
    </p:spTree>
    <p:extLst>
      <p:ext uri="{BB962C8B-B14F-4D97-AF65-F5344CB8AC3E}">
        <p14:creationId xmlns:p14="http://schemas.microsoft.com/office/powerpoint/2010/main" val="43104454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33</a:t>
            </a:fld>
            <a:endParaRPr lang="en-US"/>
          </a:p>
        </p:txBody>
      </p:sp>
    </p:spTree>
    <p:extLst>
      <p:ext uri="{BB962C8B-B14F-4D97-AF65-F5344CB8AC3E}">
        <p14:creationId xmlns:p14="http://schemas.microsoft.com/office/powerpoint/2010/main" val="355236976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34</a:t>
            </a:fld>
            <a:endParaRPr lang="en-US"/>
          </a:p>
        </p:txBody>
      </p:sp>
    </p:spTree>
    <p:extLst>
      <p:ext uri="{BB962C8B-B14F-4D97-AF65-F5344CB8AC3E}">
        <p14:creationId xmlns:p14="http://schemas.microsoft.com/office/powerpoint/2010/main" val="208158024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35</a:t>
            </a:fld>
            <a:endParaRPr lang="en-US"/>
          </a:p>
        </p:txBody>
      </p:sp>
    </p:spTree>
    <p:extLst>
      <p:ext uri="{BB962C8B-B14F-4D97-AF65-F5344CB8AC3E}">
        <p14:creationId xmlns:p14="http://schemas.microsoft.com/office/powerpoint/2010/main" val="224264847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36</a:t>
            </a:fld>
            <a:endParaRPr lang="en-US"/>
          </a:p>
        </p:txBody>
      </p:sp>
    </p:spTree>
    <p:extLst>
      <p:ext uri="{BB962C8B-B14F-4D97-AF65-F5344CB8AC3E}">
        <p14:creationId xmlns:p14="http://schemas.microsoft.com/office/powerpoint/2010/main" val="175196644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37</a:t>
            </a:fld>
            <a:endParaRPr lang="en-US"/>
          </a:p>
        </p:txBody>
      </p:sp>
    </p:spTree>
    <p:extLst>
      <p:ext uri="{BB962C8B-B14F-4D97-AF65-F5344CB8AC3E}">
        <p14:creationId xmlns:p14="http://schemas.microsoft.com/office/powerpoint/2010/main" val="225986744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38</a:t>
            </a:fld>
            <a:endParaRPr lang="en-US"/>
          </a:p>
        </p:txBody>
      </p:sp>
    </p:spTree>
    <p:extLst>
      <p:ext uri="{BB962C8B-B14F-4D97-AF65-F5344CB8AC3E}">
        <p14:creationId xmlns:p14="http://schemas.microsoft.com/office/powerpoint/2010/main" val="296719739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39</a:t>
            </a:fld>
            <a:endParaRPr lang="en-US"/>
          </a:p>
        </p:txBody>
      </p:sp>
    </p:spTree>
    <p:extLst>
      <p:ext uri="{BB962C8B-B14F-4D97-AF65-F5344CB8AC3E}">
        <p14:creationId xmlns:p14="http://schemas.microsoft.com/office/powerpoint/2010/main" val="39998238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3490693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4804144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3660099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7839741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31796600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1017580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10160"/>
            <a:ext cx="14630400" cy="8239760"/>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808481" y="2885441"/>
            <a:ext cx="9320323" cy="1975562"/>
          </a:xfrm>
        </p:spPr>
        <p:txBody>
          <a:bodyPr anchor="b">
            <a:noAutofit/>
          </a:bodyPr>
          <a:lstStyle>
            <a:lvl1pPr algn="r">
              <a:defRPr sz="648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808481" y="4861000"/>
            <a:ext cx="9320323" cy="1316279"/>
          </a:xfrm>
        </p:spPr>
        <p:txBody>
          <a:bodyPr anchor="t"/>
          <a:lstStyle>
            <a:lvl1pPr marL="0" indent="0" algn="r">
              <a:buNone/>
              <a:defRPr>
                <a:solidFill>
                  <a:schemeClr val="tx1">
                    <a:lumMod val="50000"/>
                    <a:lumOff val="50000"/>
                  </a:schemeClr>
                </a:solidFill>
              </a:defRPr>
            </a:lvl1pPr>
            <a:lvl2pPr marL="548640" indent="0" algn="ctr">
              <a:buNone/>
              <a:defRPr>
                <a:solidFill>
                  <a:schemeClr val="tx1">
                    <a:tint val="75000"/>
                  </a:schemeClr>
                </a:solidFill>
              </a:defRPr>
            </a:lvl2pPr>
            <a:lvl3pPr marL="1097280" indent="0" algn="ctr">
              <a:buNone/>
              <a:defRPr>
                <a:solidFill>
                  <a:schemeClr val="tx1">
                    <a:tint val="75000"/>
                  </a:schemeClr>
                </a:solidFill>
              </a:defRPr>
            </a:lvl3pPr>
            <a:lvl4pPr marL="1645920" indent="0" algn="ctr">
              <a:buNone/>
              <a:defRPr>
                <a:solidFill>
                  <a:schemeClr val="tx1">
                    <a:tint val="75000"/>
                  </a:schemeClr>
                </a:solidFill>
              </a:defRPr>
            </a:lvl4pPr>
            <a:lvl5pPr marL="2194560" indent="0" algn="ctr">
              <a:buNone/>
              <a:defRPr>
                <a:solidFill>
                  <a:schemeClr val="tx1">
                    <a:tint val="75000"/>
                  </a:schemeClr>
                </a:solidFill>
              </a:defRPr>
            </a:lvl5pPr>
            <a:lvl6pPr marL="2743200" indent="0" algn="ctr">
              <a:buNone/>
              <a:defRPr>
                <a:solidFill>
                  <a:schemeClr val="tx1">
                    <a:tint val="75000"/>
                  </a:schemeClr>
                </a:solidFill>
              </a:defRPr>
            </a:lvl6pPr>
            <a:lvl7pPr marL="3291840" indent="0" algn="ctr">
              <a:buNone/>
              <a:defRPr>
                <a:solidFill>
                  <a:schemeClr val="tx1">
                    <a:tint val="75000"/>
                  </a:schemeClr>
                </a:solidFill>
              </a:defRPr>
            </a:lvl7pPr>
            <a:lvl8pPr marL="3840480" indent="0" algn="ctr">
              <a:buNone/>
              <a:defRPr>
                <a:solidFill>
                  <a:schemeClr val="tx1">
                    <a:tint val="75000"/>
                  </a:schemeClr>
                </a:solidFill>
              </a:defRPr>
            </a:lvl8pPr>
            <a:lvl9pPr marL="438912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D91D4C2-1E95-4836-8D2E-62840A187F9D}" type="datetimeFigureOut">
              <a:rPr lang="en-US" smtClean="0"/>
              <a:t>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5127679-DB52-4867-BFB4-BA9FF9467D06}" type="slidenum">
              <a:rPr lang="en-US" smtClean="0"/>
              <a:t>‹#›</a:t>
            </a:fld>
            <a:endParaRPr lang="en-US"/>
          </a:p>
        </p:txBody>
      </p:sp>
    </p:spTree>
    <p:extLst>
      <p:ext uri="{BB962C8B-B14F-4D97-AF65-F5344CB8AC3E}">
        <p14:creationId xmlns:p14="http://schemas.microsoft.com/office/powerpoint/2010/main" val="2695235730"/>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12802" y="731520"/>
            <a:ext cx="10316002" cy="4084320"/>
          </a:xfrm>
        </p:spPr>
        <p:txBody>
          <a:bodyPr anchor="ctr">
            <a:normAutofit/>
          </a:bodyPr>
          <a:lstStyle>
            <a:lvl1pPr algn="l">
              <a:defRPr sz="5280" b="0" cap="none"/>
            </a:lvl1pPr>
          </a:lstStyle>
          <a:p>
            <a:r>
              <a:rPr lang="en-US"/>
              <a:t>Click to edit Master title style</a:t>
            </a:r>
            <a:endParaRPr lang="en-US" dirty="0"/>
          </a:p>
        </p:txBody>
      </p:sp>
      <p:sp>
        <p:nvSpPr>
          <p:cNvPr id="3" name="Text Placeholder 2"/>
          <p:cNvSpPr>
            <a:spLocks noGrp="1"/>
          </p:cNvSpPr>
          <p:nvPr>
            <p:ph type="body" idx="1"/>
          </p:nvPr>
        </p:nvSpPr>
        <p:spPr>
          <a:xfrm>
            <a:off x="812802" y="5364480"/>
            <a:ext cx="10316002" cy="1885154"/>
          </a:xfrm>
        </p:spPr>
        <p:txBody>
          <a:bodyPr anchor="ctr">
            <a:normAutofit/>
          </a:bodyPr>
          <a:lstStyle>
            <a:lvl1pPr marL="0" indent="0" algn="l">
              <a:buNone/>
              <a:defRPr sz="2160">
                <a:solidFill>
                  <a:schemeClr val="tx1">
                    <a:lumMod val="75000"/>
                    <a:lumOff val="25000"/>
                  </a:schemeClr>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D91D4C2-1E95-4836-8D2E-62840A187F9D}" type="datetimeFigureOut">
              <a:rPr lang="en-US" smtClean="0"/>
              <a:t>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5127679-DB52-4867-BFB4-BA9FF9467D06}" type="slidenum">
              <a:rPr lang="en-US" smtClean="0"/>
              <a:t>‹#›</a:t>
            </a:fld>
            <a:endParaRPr lang="en-US"/>
          </a:p>
        </p:txBody>
      </p:sp>
    </p:spTree>
    <p:extLst>
      <p:ext uri="{BB962C8B-B14F-4D97-AF65-F5344CB8AC3E}">
        <p14:creationId xmlns:p14="http://schemas.microsoft.com/office/powerpoint/2010/main" val="2381704208"/>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17601" y="731520"/>
            <a:ext cx="9712961" cy="3627120"/>
          </a:xfrm>
        </p:spPr>
        <p:txBody>
          <a:bodyPr anchor="ctr">
            <a:normAutofit/>
          </a:bodyPr>
          <a:lstStyle>
            <a:lvl1pPr algn="l">
              <a:defRPr sz="528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639367" y="4358640"/>
            <a:ext cx="8669429" cy="457200"/>
          </a:xfrm>
        </p:spPr>
        <p:txBody>
          <a:bodyPr anchor="ctr">
            <a:noAutofit/>
          </a:bodyPr>
          <a:lstStyle>
            <a:lvl1pPr marL="0" indent="0">
              <a:buFontTx/>
              <a:buNone/>
              <a:defRPr sz="1920">
                <a:solidFill>
                  <a:schemeClr val="tx1">
                    <a:lumMod val="50000"/>
                    <a:lumOff val="50000"/>
                  </a:schemeClr>
                </a:solidFill>
              </a:defRPr>
            </a:lvl1pPr>
            <a:lvl2pPr marL="548640" indent="0">
              <a:buFontTx/>
              <a:buNone/>
              <a:defRPr/>
            </a:lvl2pPr>
            <a:lvl3pPr marL="1097280" indent="0">
              <a:buFontTx/>
              <a:buNone/>
              <a:defRPr/>
            </a:lvl3pPr>
            <a:lvl4pPr marL="1645920" indent="0">
              <a:buFontTx/>
              <a:buNone/>
              <a:defRPr/>
            </a:lvl4pPr>
            <a:lvl5pPr marL="2194560" indent="0">
              <a:buFontTx/>
              <a:buNone/>
              <a:defRPr/>
            </a:lvl5pPr>
          </a:lstStyle>
          <a:p>
            <a:pPr lvl="0"/>
            <a:r>
              <a:rPr lang="en-US"/>
              <a:t>Click to edit Master text styles</a:t>
            </a:r>
          </a:p>
        </p:txBody>
      </p:sp>
      <p:sp>
        <p:nvSpPr>
          <p:cNvPr id="3" name="Text Placeholder 2"/>
          <p:cNvSpPr>
            <a:spLocks noGrp="1"/>
          </p:cNvSpPr>
          <p:nvPr>
            <p:ph type="body" idx="1"/>
          </p:nvPr>
        </p:nvSpPr>
        <p:spPr>
          <a:xfrm>
            <a:off x="812802" y="5364480"/>
            <a:ext cx="10316002" cy="1885154"/>
          </a:xfrm>
        </p:spPr>
        <p:txBody>
          <a:bodyPr anchor="ctr">
            <a:normAutofit/>
          </a:bodyPr>
          <a:lstStyle>
            <a:lvl1pPr marL="0" indent="0" algn="l">
              <a:buNone/>
              <a:defRPr sz="2160">
                <a:solidFill>
                  <a:schemeClr val="tx1">
                    <a:lumMod val="75000"/>
                    <a:lumOff val="25000"/>
                  </a:schemeClr>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D91D4C2-1E95-4836-8D2E-62840A187F9D}" type="datetimeFigureOut">
              <a:rPr lang="en-US" smtClean="0"/>
              <a:t>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5127679-DB52-4867-BFB4-BA9FF9467D06}" type="slidenum">
              <a:rPr lang="en-US" smtClean="0"/>
              <a:t>‹#›</a:t>
            </a:fld>
            <a:endParaRPr lang="en-US"/>
          </a:p>
        </p:txBody>
      </p:sp>
      <p:sp>
        <p:nvSpPr>
          <p:cNvPr id="24" name="TextBox 23"/>
          <p:cNvSpPr txBox="1"/>
          <p:nvPr/>
        </p:nvSpPr>
        <p:spPr>
          <a:xfrm>
            <a:off x="650244" y="948454"/>
            <a:ext cx="731520" cy="701731"/>
          </a:xfrm>
          <a:prstGeom prst="rect">
            <a:avLst/>
          </a:prstGeom>
        </p:spPr>
        <p:txBody>
          <a:bodyPr vert="horz" lIns="109728" tIns="54864" rIns="109728" bIns="54864" rtlCol="0" anchor="ctr">
            <a:noAutofit/>
          </a:bodyPr>
          <a:lstStyle/>
          <a:p>
            <a:pPr lvl="0"/>
            <a:r>
              <a:rPr lang="en-US" sz="9600" baseline="0" dirty="0">
                <a:ln w="3175" cmpd="sng">
                  <a:noFill/>
                </a:ln>
                <a:solidFill>
                  <a:schemeClr val="accent1">
                    <a:lumMod val="60000"/>
                    <a:lumOff val="40000"/>
                  </a:schemeClr>
                </a:solidFill>
                <a:effectLst/>
                <a:latin typeface="Arial" panose="020B0604020202020204" pitchFamily="34" charset="0"/>
              </a:rPr>
              <a:t>“</a:t>
            </a:r>
          </a:p>
        </p:txBody>
      </p:sp>
      <p:sp>
        <p:nvSpPr>
          <p:cNvPr id="25" name="TextBox 24"/>
          <p:cNvSpPr txBox="1"/>
          <p:nvPr/>
        </p:nvSpPr>
        <p:spPr>
          <a:xfrm>
            <a:off x="10671613" y="3463867"/>
            <a:ext cx="731520" cy="701731"/>
          </a:xfrm>
          <a:prstGeom prst="rect">
            <a:avLst/>
          </a:prstGeom>
        </p:spPr>
        <p:txBody>
          <a:bodyPr vert="horz" lIns="109728" tIns="54864" rIns="109728" bIns="54864" rtlCol="0" anchor="ctr">
            <a:noAutofit/>
          </a:bodyPr>
          <a:lstStyle/>
          <a:p>
            <a:pPr lvl="0"/>
            <a:r>
              <a:rPr lang="en-US" sz="9600" baseline="0" dirty="0">
                <a:ln w="3175" cmpd="sng">
                  <a:noFill/>
                </a:ln>
                <a:solidFill>
                  <a:schemeClr val="accent1">
                    <a:lumMod val="60000"/>
                    <a:lumOff val="40000"/>
                  </a:schemeClr>
                </a:solidFill>
                <a:effectLst/>
                <a:latin typeface="Arial" panose="020B0604020202020204" pitchFamily="34" charset="0"/>
              </a:rPr>
              <a:t>”</a:t>
            </a:r>
          </a:p>
        </p:txBody>
      </p:sp>
    </p:spTree>
    <p:extLst>
      <p:ext uri="{BB962C8B-B14F-4D97-AF65-F5344CB8AC3E}">
        <p14:creationId xmlns:p14="http://schemas.microsoft.com/office/powerpoint/2010/main" val="2194033653"/>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12802" y="2318386"/>
            <a:ext cx="10316002" cy="3114552"/>
          </a:xfrm>
        </p:spPr>
        <p:txBody>
          <a:bodyPr anchor="b">
            <a:normAutofit/>
          </a:bodyPr>
          <a:lstStyle>
            <a:lvl1pPr algn="l">
              <a:defRPr sz="5280" b="0" cap="none"/>
            </a:lvl1pPr>
          </a:lstStyle>
          <a:p>
            <a:r>
              <a:rPr lang="en-US"/>
              <a:t>Click to edit Master title style</a:t>
            </a:r>
            <a:endParaRPr lang="en-US" dirty="0"/>
          </a:p>
        </p:txBody>
      </p:sp>
      <p:sp>
        <p:nvSpPr>
          <p:cNvPr id="3" name="Text Placeholder 2"/>
          <p:cNvSpPr>
            <a:spLocks noGrp="1"/>
          </p:cNvSpPr>
          <p:nvPr>
            <p:ph type="body" idx="1"/>
          </p:nvPr>
        </p:nvSpPr>
        <p:spPr>
          <a:xfrm>
            <a:off x="812802" y="5432938"/>
            <a:ext cx="10316002" cy="1816697"/>
          </a:xfrm>
        </p:spPr>
        <p:txBody>
          <a:bodyPr anchor="t">
            <a:normAutofit/>
          </a:bodyPr>
          <a:lstStyle>
            <a:lvl1pPr marL="0" indent="0" algn="l">
              <a:buNone/>
              <a:defRPr sz="2160">
                <a:solidFill>
                  <a:schemeClr val="tx1">
                    <a:lumMod val="75000"/>
                    <a:lumOff val="25000"/>
                  </a:schemeClr>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D91D4C2-1E95-4836-8D2E-62840A187F9D}" type="datetimeFigureOut">
              <a:rPr lang="en-US" smtClean="0"/>
              <a:t>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5127679-DB52-4867-BFB4-BA9FF9467D06}" type="slidenum">
              <a:rPr lang="en-US" smtClean="0"/>
              <a:t>‹#›</a:t>
            </a:fld>
            <a:endParaRPr lang="en-US"/>
          </a:p>
        </p:txBody>
      </p:sp>
    </p:spTree>
    <p:extLst>
      <p:ext uri="{BB962C8B-B14F-4D97-AF65-F5344CB8AC3E}">
        <p14:creationId xmlns:p14="http://schemas.microsoft.com/office/powerpoint/2010/main" val="768099873"/>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117601" y="731520"/>
            <a:ext cx="9712961" cy="3627120"/>
          </a:xfrm>
        </p:spPr>
        <p:txBody>
          <a:bodyPr anchor="ctr">
            <a:normAutofit/>
          </a:bodyPr>
          <a:lstStyle>
            <a:lvl1pPr algn="l">
              <a:defRPr sz="528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812799" y="4815840"/>
            <a:ext cx="10316003" cy="617098"/>
          </a:xfrm>
        </p:spPr>
        <p:txBody>
          <a:bodyPr anchor="b">
            <a:noAutofit/>
          </a:bodyPr>
          <a:lstStyle>
            <a:lvl1pPr marL="0" indent="0">
              <a:buFontTx/>
              <a:buNone/>
              <a:defRPr sz="2880">
                <a:solidFill>
                  <a:schemeClr val="tx1">
                    <a:lumMod val="75000"/>
                    <a:lumOff val="25000"/>
                  </a:schemeClr>
                </a:solidFill>
              </a:defRPr>
            </a:lvl1pPr>
            <a:lvl2pPr marL="548640" indent="0">
              <a:buFontTx/>
              <a:buNone/>
              <a:defRPr/>
            </a:lvl2pPr>
            <a:lvl3pPr marL="1097280" indent="0">
              <a:buFontTx/>
              <a:buNone/>
              <a:defRPr/>
            </a:lvl3pPr>
            <a:lvl4pPr marL="1645920" indent="0">
              <a:buFontTx/>
              <a:buNone/>
              <a:defRPr/>
            </a:lvl4pPr>
            <a:lvl5pPr marL="2194560" indent="0">
              <a:buFontTx/>
              <a:buNone/>
              <a:defRPr/>
            </a:lvl5pPr>
          </a:lstStyle>
          <a:p>
            <a:pPr lvl="0"/>
            <a:r>
              <a:rPr lang="en-US"/>
              <a:t>Click to edit Master text styles</a:t>
            </a:r>
          </a:p>
        </p:txBody>
      </p:sp>
      <p:sp>
        <p:nvSpPr>
          <p:cNvPr id="3" name="Text Placeholder 2"/>
          <p:cNvSpPr>
            <a:spLocks noGrp="1"/>
          </p:cNvSpPr>
          <p:nvPr>
            <p:ph type="body" idx="1"/>
          </p:nvPr>
        </p:nvSpPr>
        <p:spPr>
          <a:xfrm>
            <a:off x="812802" y="5432938"/>
            <a:ext cx="10316002" cy="1816697"/>
          </a:xfrm>
        </p:spPr>
        <p:txBody>
          <a:bodyPr anchor="t">
            <a:normAutofit/>
          </a:bodyPr>
          <a:lstStyle>
            <a:lvl1pPr marL="0" indent="0" algn="l">
              <a:buNone/>
              <a:defRPr sz="2160">
                <a:solidFill>
                  <a:schemeClr val="tx1">
                    <a:lumMod val="50000"/>
                    <a:lumOff val="50000"/>
                  </a:schemeClr>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D91D4C2-1E95-4836-8D2E-62840A187F9D}" type="datetimeFigureOut">
              <a:rPr lang="en-US" smtClean="0"/>
              <a:t>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5127679-DB52-4867-BFB4-BA9FF9467D06}" type="slidenum">
              <a:rPr lang="en-US" smtClean="0"/>
              <a:t>‹#›</a:t>
            </a:fld>
            <a:endParaRPr lang="en-US"/>
          </a:p>
        </p:txBody>
      </p:sp>
      <p:sp>
        <p:nvSpPr>
          <p:cNvPr id="24" name="TextBox 23"/>
          <p:cNvSpPr txBox="1"/>
          <p:nvPr/>
        </p:nvSpPr>
        <p:spPr>
          <a:xfrm>
            <a:off x="650244" y="948454"/>
            <a:ext cx="731520" cy="701731"/>
          </a:xfrm>
          <a:prstGeom prst="rect">
            <a:avLst/>
          </a:prstGeom>
        </p:spPr>
        <p:txBody>
          <a:bodyPr vert="horz" lIns="109728" tIns="54864" rIns="109728" bIns="54864" rtlCol="0" anchor="ctr">
            <a:noAutofit/>
          </a:bodyPr>
          <a:lstStyle/>
          <a:p>
            <a:pPr lvl="0"/>
            <a:r>
              <a:rPr lang="en-US" sz="9600" baseline="0" dirty="0">
                <a:ln w="3175" cmpd="sng">
                  <a:noFill/>
                </a:ln>
                <a:solidFill>
                  <a:schemeClr val="accent1">
                    <a:lumMod val="60000"/>
                    <a:lumOff val="40000"/>
                  </a:schemeClr>
                </a:solidFill>
                <a:effectLst/>
                <a:latin typeface="Arial" panose="020B0604020202020204" pitchFamily="34" charset="0"/>
              </a:rPr>
              <a:t>“</a:t>
            </a:r>
          </a:p>
        </p:txBody>
      </p:sp>
      <p:sp>
        <p:nvSpPr>
          <p:cNvPr id="25" name="TextBox 24"/>
          <p:cNvSpPr txBox="1"/>
          <p:nvPr/>
        </p:nvSpPr>
        <p:spPr>
          <a:xfrm>
            <a:off x="10671613" y="3463867"/>
            <a:ext cx="731520" cy="701731"/>
          </a:xfrm>
          <a:prstGeom prst="rect">
            <a:avLst/>
          </a:prstGeom>
        </p:spPr>
        <p:txBody>
          <a:bodyPr vert="horz" lIns="109728" tIns="54864" rIns="109728" bIns="54864" rtlCol="0" anchor="ctr">
            <a:noAutofit/>
          </a:bodyPr>
          <a:lstStyle/>
          <a:p>
            <a:pPr lvl="0"/>
            <a:r>
              <a:rPr lang="en-US" sz="9600" baseline="0" dirty="0">
                <a:ln w="3175" cmpd="sng">
                  <a:noFill/>
                </a:ln>
                <a:solidFill>
                  <a:schemeClr val="accent1">
                    <a:lumMod val="60000"/>
                    <a:lumOff val="40000"/>
                  </a:schemeClr>
                </a:solidFill>
                <a:effectLst/>
                <a:latin typeface="Arial" panose="020B0604020202020204" pitchFamily="34" charset="0"/>
              </a:rPr>
              <a:t>”</a:t>
            </a:r>
          </a:p>
        </p:txBody>
      </p:sp>
    </p:spTree>
    <p:extLst>
      <p:ext uri="{BB962C8B-B14F-4D97-AF65-F5344CB8AC3E}">
        <p14:creationId xmlns:p14="http://schemas.microsoft.com/office/powerpoint/2010/main" val="3654523874"/>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822959" y="731520"/>
            <a:ext cx="10305844" cy="3627120"/>
          </a:xfrm>
        </p:spPr>
        <p:txBody>
          <a:bodyPr anchor="ctr">
            <a:normAutofit/>
          </a:bodyPr>
          <a:lstStyle>
            <a:lvl1pPr algn="l">
              <a:defRPr sz="528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812799" y="4815840"/>
            <a:ext cx="10316003" cy="617098"/>
          </a:xfrm>
        </p:spPr>
        <p:txBody>
          <a:bodyPr anchor="b">
            <a:noAutofit/>
          </a:bodyPr>
          <a:lstStyle>
            <a:lvl1pPr marL="0" indent="0">
              <a:buFontTx/>
              <a:buNone/>
              <a:defRPr sz="2880">
                <a:solidFill>
                  <a:schemeClr val="accent1"/>
                </a:solidFill>
              </a:defRPr>
            </a:lvl1pPr>
            <a:lvl2pPr marL="548640" indent="0">
              <a:buFontTx/>
              <a:buNone/>
              <a:defRPr/>
            </a:lvl2pPr>
            <a:lvl3pPr marL="1097280" indent="0">
              <a:buFontTx/>
              <a:buNone/>
              <a:defRPr/>
            </a:lvl3pPr>
            <a:lvl4pPr marL="1645920" indent="0">
              <a:buFontTx/>
              <a:buNone/>
              <a:defRPr/>
            </a:lvl4pPr>
            <a:lvl5pPr marL="2194560" indent="0">
              <a:buFontTx/>
              <a:buNone/>
              <a:defRPr/>
            </a:lvl5pPr>
          </a:lstStyle>
          <a:p>
            <a:pPr lvl="0"/>
            <a:r>
              <a:rPr lang="en-US"/>
              <a:t>Click to edit Master text styles</a:t>
            </a:r>
          </a:p>
        </p:txBody>
      </p:sp>
      <p:sp>
        <p:nvSpPr>
          <p:cNvPr id="3" name="Text Placeholder 2"/>
          <p:cNvSpPr>
            <a:spLocks noGrp="1"/>
          </p:cNvSpPr>
          <p:nvPr>
            <p:ph type="body" idx="1"/>
          </p:nvPr>
        </p:nvSpPr>
        <p:spPr>
          <a:xfrm>
            <a:off x="812802" y="5432938"/>
            <a:ext cx="10316002" cy="1816697"/>
          </a:xfrm>
        </p:spPr>
        <p:txBody>
          <a:bodyPr anchor="t">
            <a:normAutofit/>
          </a:bodyPr>
          <a:lstStyle>
            <a:lvl1pPr marL="0" indent="0" algn="l">
              <a:buNone/>
              <a:defRPr sz="2160">
                <a:solidFill>
                  <a:schemeClr val="tx1">
                    <a:lumMod val="50000"/>
                    <a:lumOff val="50000"/>
                  </a:schemeClr>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D91D4C2-1E95-4836-8D2E-62840A187F9D}" type="datetimeFigureOut">
              <a:rPr lang="en-US" smtClean="0"/>
              <a:t>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5127679-DB52-4867-BFB4-BA9FF9467D06}" type="slidenum">
              <a:rPr lang="en-US" smtClean="0"/>
              <a:t>‹#›</a:t>
            </a:fld>
            <a:endParaRPr lang="en-US"/>
          </a:p>
        </p:txBody>
      </p:sp>
    </p:spTree>
    <p:extLst>
      <p:ext uri="{BB962C8B-B14F-4D97-AF65-F5344CB8AC3E}">
        <p14:creationId xmlns:p14="http://schemas.microsoft.com/office/powerpoint/2010/main" val="1712664110"/>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D91D4C2-1E95-4836-8D2E-62840A187F9D}" type="datetimeFigureOut">
              <a:rPr lang="en-US" smtClean="0"/>
              <a:t>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5127679-DB52-4867-BFB4-BA9FF9467D06}" type="slidenum">
              <a:rPr lang="en-US" smtClean="0"/>
              <a:t>‹#›</a:t>
            </a:fld>
            <a:endParaRPr lang="en-US"/>
          </a:p>
        </p:txBody>
      </p:sp>
    </p:spTree>
    <p:extLst>
      <p:ext uri="{BB962C8B-B14F-4D97-AF65-F5344CB8AC3E}">
        <p14:creationId xmlns:p14="http://schemas.microsoft.com/office/powerpoint/2010/main" val="4072053169"/>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61208" y="731520"/>
            <a:ext cx="1565692" cy="630174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812802" y="731520"/>
            <a:ext cx="8472180" cy="630174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D91D4C2-1E95-4836-8D2E-62840A187F9D}" type="datetimeFigureOut">
              <a:rPr lang="en-US" smtClean="0"/>
              <a:t>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5127679-DB52-4867-BFB4-BA9FF9467D06}" type="slidenum">
              <a:rPr lang="en-US" smtClean="0"/>
              <a:t>‹#›</a:t>
            </a:fld>
            <a:endParaRPr lang="en-US"/>
          </a:p>
        </p:txBody>
      </p:sp>
    </p:spTree>
    <p:extLst>
      <p:ext uri="{BB962C8B-B14F-4D97-AF65-F5344CB8AC3E}">
        <p14:creationId xmlns:p14="http://schemas.microsoft.com/office/powerpoint/2010/main" val="800201619"/>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Slide 1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26436082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Slide 2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45822728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Slide 3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0605482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D91D4C2-1E95-4836-8D2E-62840A187F9D}" type="datetimeFigureOut">
              <a:rPr lang="en-US" smtClean="0"/>
              <a:t>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5127679-DB52-4867-BFB4-BA9FF9467D06}" type="slidenum">
              <a:rPr lang="en-US" smtClean="0"/>
              <a:t>‹#›</a:t>
            </a:fld>
            <a:endParaRPr lang="en-US"/>
          </a:p>
        </p:txBody>
      </p:sp>
    </p:spTree>
    <p:extLst>
      <p:ext uri="{BB962C8B-B14F-4D97-AF65-F5344CB8AC3E}">
        <p14:creationId xmlns:p14="http://schemas.microsoft.com/office/powerpoint/2010/main" val="3808614328"/>
      </p:ext>
    </p:extLst>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Slide 4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23602650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Slide 5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92630758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Slide 6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52526634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Slide 7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83376792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Slide 8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93851493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Slide 9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3234636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Slide 10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60294524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Slide 11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5656123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12802" y="3241041"/>
            <a:ext cx="10316002" cy="2191897"/>
          </a:xfrm>
        </p:spPr>
        <p:txBody>
          <a:bodyPr anchor="b"/>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812802" y="5432938"/>
            <a:ext cx="10316002" cy="1032480"/>
          </a:xfrm>
        </p:spPr>
        <p:txBody>
          <a:bodyPr anchor="t"/>
          <a:lstStyle>
            <a:lvl1pPr marL="0" indent="0" algn="l">
              <a:buNone/>
              <a:defRPr sz="2400">
                <a:solidFill>
                  <a:schemeClr val="tx1">
                    <a:lumMod val="50000"/>
                    <a:lumOff val="50000"/>
                  </a:schemeClr>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D91D4C2-1E95-4836-8D2E-62840A187F9D}" type="datetimeFigureOut">
              <a:rPr lang="en-US" smtClean="0"/>
              <a:t>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5127679-DB52-4867-BFB4-BA9FF9467D06}" type="slidenum">
              <a:rPr lang="en-US" smtClean="0"/>
              <a:t>‹#›</a:t>
            </a:fld>
            <a:endParaRPr lang="en-US"/>
          </a:p>
        </p:txBody>
      </p:sp>
    </p:spTree>
    <p:extLst>
      <p:ext uri="{BB962C8B-B14F-4D97-AF65-F5344CB8AC3E}">
        <p14:creationId xmlns:p14="http://schemas.microsoft.com/office/powerpoint/2010/main" val="3362830221"/>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12801" y="2592707"/>
            <a:ext cx="5020842" cy="465692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07964" y="2592707"/>
            <a:ext cx="5020841" cy="46569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D91D4C2-1E95-4836-8D2E-62840A187F9D}" type="datetimeFigureOut">
              <a:rPr lang="en-US" smtClean="0"/>
              <a:t>1/7/2025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5127679-DB52-4867-BFB4-BA9FF9467D06}" type="slidenum">
              <a:rPr lang="en-US" smtClean="0"/>
              <a:t>‹#›</a:t>
            </a:fld>
            <a:endParaRPr lang="en-US"/>
          </a:p>
        </p:txBody>
      </p:sp>
    </p:spTree>
    <p:extLst>
      <p:ext uri="{BB962C8B-B14F-4D97-AF65-F5344CB8AC3E}">
        <p14:creationId xmlns:p14="http://schemas.microsoft.com/office/powerpoint/2010/main" val="1834843168"/>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810894" y="2593180"/>
            <a:ext cx="5022748" cy="691514"/>
          </a:xfrm>
        </p:spPr>
        <p:txBody>
          <a:bodyPr anchor="b">
            <a:noAutofit/>
          </a:bodyPr>
          <a:lstStyle>
            <a:lvl1pPr marL="0" indent="0">
              <a:buNone/>
              <a:defRPr sz="2880" b="0"/>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4" name="Content Placeholder 3"/>
          <p:cNvSpPr>
            <a:spLocks noGrp="1"/>
          </p:cNvSpPr>
          <p:nvPr>
            <p:ph sz="half" idx="2"/>
          </p:nvPr>
        </p:nvSpPr>
        <p:spPr>
          <a:xfrm>
            <a:off x="810894" y="3284695"/>
            <a:ext cx="5022748" cy="396494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06059" y="2593180"/>
            <a:ext cx="5022742" cy="691514"/>
          </a:xfrm>
        </p:spPr>
        <p:txBody>
          <a:bodyPr anchor="b">
            <a:noAutofit/>
          </a:bodyPr>
          <a:lstStyle>
            <a:lvl1pPr marL="0" indent="0">
              <a:buNone/>
              <a:defRPr sz="2880" b="0"/>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6" name="Content Placeholder 5"/>
          <p:cNvSpPr>
            <a:spLocks noGrp="1"/>
          </p:cNvSpPr>
          <p:nvPr>
            <p:ph sz="quarter" idx="4"/>
          </p:nvPr>
        </p:nvSpPr>
        <p:spPr>
          <a:xfrm>
            <a:off x="6106062" y="3284695"/>
            <a:ext cx="5022740" cy="396494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D91D4C2-1E95-4836-8D2E-62840A187F9D}" type="datetimeFigureOut">
              <a:rPr lang="en-US" smtClean="0"/>
              <a:t>1/7/2025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5127679-DB52-4867-BFB4-BA9FF9467D06}" type="slidenum">
              <a:rPr lang="en-US" smtClean="0"/>
              <a:t>‹#›</a:t>
            </a:fld>
            <a:endParaRPr lang="en-US"/>
          </a:p>
        </p:txBody>
      </p:sp>
    </p:spTree>
    <p:extLst>
      <p:ext uri="{BB962C8B-B14F-4D97-AF65-F5344CB8AC3E}">
        <p14:creationId xmlns:p14="http://schemas.microsoft.com/office/powerpoint/2010/main" val="4069890566"/>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12801" y="731520"/>
            <a:ext cx="10316002" cy="158496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D91D4C2-1E95-4836-8D2E-62840A187F9D}" type="datetimeFigureOut">
              <a:rPr lang="en-US" smtClean="0"/>
              <a:t>1/7/2025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5127679-DB52-4867-BFB4-BA9FF9467D06}" type="slidenum">
              <a:rPr lang="en-US" smtClean="0"/>
              <a:t>‹#›</a:t>
            </a:fld>
            <a:endParaRPr lang="en-US"/>
          </a:p>
        </p:txBody>
      </p:sp>
    </p:spTree>
    <p:extLst>
      <p:ext uri="{BB962C8B-B14F-4D97-AF65-F5344CB8AC3E}">
        <p14:creationId xmlns:p14="http://schemas.microsoft.com/office/powerpoint/2010/main" val="69715705"/>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D91D4C2-1E95-4836-8D2E-62840A187F9D}" type="datetimeFigureOut">
              <a:rPr lang="en-US" smtClean="0"/>
              <a:t>1/7/2025</a:t>
            </a:fld>
            <a:endParaRPr lang="en-US"/>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5127679-DB52-4867-BFB4-BA9FF9467D06}" type="slidenum">
              <a:rPr lang="en-US" smtClean="0"/>
              <a:t>‹#›</a:t>
            </a:fld>
            <a:endParaRPr lang="en-US"/>
          </a:p>
        </p:txBody>
      </p:sp>
    </p:spTree>
    <p:extLst>
      <p:ext uri="{BB962C8B-B14F-4D97-AF65-F5344CB8AC3E}">
        <p14:creationId xmlns:p14="http://schemas.microsoft.com/office/powerpoint/2010/main" val="3027975044"/>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2801" y="1798325"/>
            <a:ext cx="4625434" cy="1534159"/>
          </a:xfrm>
        </p:spPr>
        <p:txBody>
          <a:bodyPr anchor="b">
            <a:normAutofit/>
          </a:bodyPr>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5712554" y="617910"/>
            <a:ext cx="5416249" cy="663172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12801" y="3332483"/>
            <a:ext cx="4625434" cy="3101339"/>
          </a:xfrm>
        </p:spPr>
        <p:txBody>
          <a:bodyPr>
            <a:normAutofit/>
          </a:bodyPr>
          <a:lstStyle>
            <a:lvl1pPr marL="0" indent="0">
              <a:buNone/>
              <a:defRPr sz="1680"/>
            </a:lvl1pPr>
            <a:lvl2pPr marL="548476" indent="0">
              <a:buNone/>
              <a:defRPr sz="1680"/>
            </a:lvl2pPr>
            <a:lvl3pPr marL="1096951" indent="0">
              <a:buNone/>
              <a:defRPr sz="1440"/>
            </a:lvl3pPr>
            <a:lvl4pPr marL="1645427" indent="0">
              <a:buNone/>
              <a:defRPr sz="1200"/>
            </a:lvl4pPr>
            <a:lvl5pPr marL="2193901" indent="0">
              <a:buNone/>
              <a:defRPr sz="1200"/>
            </a:lvl5pPr>
            <a:lvl6pPr marL="2742377" indent="0">
              <a:buNone/>
              <a:defRPr sz="1200"/>
            </a:lvl6pPr>
            <a:lvl7pPr marL="3290852" indent="0">
              <a:buNone/>
              <a:defRPr sz="1200"/>
            </a:lvl7pPr>
            <a:lvl8pPr marL="3839328" indent="0">
              <a:buNone/>
              <a:defRPr sz="1200"/>
            </a:lvl8pPr>
            <a:lvl9pPr marL="4387804"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3D91D4C2-1E95-4836-8D2E-62840A187F9D}" type="datetimeFigureOut">
              <a:rPr lang="en-US" smtClean="0"/>
              <a:t>1/7/2025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5127679-DB52-4867-BFB4-BA9FF9467D06}" type="slidenum">
              <a:rPr lang="en-US" smtClean="0"/>
              <a:t>‹#›</a:t>
            </a:fld>
            <a:endParaRPr lang="en-US"/>
          </a:p>
        </p:txBody>
      </p:sp>
    </p:spTree>
    <p:extLst>
      <p:ext uri="{BB962C8B-B14F-4D97-AF65-F5344CB8AC3E}">
        <p14:creationId xmlns:p14="http://schemas.microsoft.com/office/powerpoint/2010/main" val="557808269"/>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2802" y="5760720"/>
            <a:ext cx="10316000" cy="680086"/>
          </a:xfrm>
        </p:spPr>
        <p:txBody>
          <a:bodyPr anchor="b">
            <a:normAutofit/>
          </a:bodyPr>
          <a:lstStyle>
            <a:lvl1pPr algn="l">
              <a:defRPr sz="288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801" y="731520"/>
            <a:ext cx="10316002" cy="4614862"/>
          </a:xfrm>
        </p:spPr>
        <p:txBody>
          <a:bodyPr anchor="t">
            <a:normAutofit/>
          </a:bodyPr>
          <a:lstStyle>
            <a:lvl1pPr marL="0" indent="0" algn="ctr">
              <a:buNone/>
              <a:defRPr sz="1920"/>
            </a:lvl1pPr>
            <a:lvl2pPr marL="548640" indent="0">
              <a:buNone/>
              <a:defRPr sz="1920"/>
            </a:lvl2pPr>
            <a:lvl3pPr marL="1097280" indent="0">
              <a:buNone/>
              <a:defRPr sz="192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r>
              <a:rPr lang="en-US"/>
              <a:t>Click icon to add picture</a:t>
            </a:r>
            <a:endParaRPr lang="en-US" dirty="0"/>
          </a:p>
        </p:txBody>
      </p:sp>
      <p:sp>
        <p:nvSpPr>
          <p:cNvPr id="4" name="Text Placeholder 3"/>
          <p:cNvSpPr>
            <a:spLocks noGrp="1"/>
          </p:cNvSpPr>
          <p:nvPr>
            <p:ph type="body" sz="half" idx="2"/>
          </p:nvPr>
        </p:nvSpPr>
        <p:spPr>
          <a:xfrm>
            <a:off x="812802" y="6440806"/>
            <a:ext cx="10316000" cy="808829"/>
          </a:xfrm>
        </p:spPr>
        <p:txBody>
          <a:bodyPr>
            <a:normAutofit/>
          </a:bodyPr>
          <a:lstStyle>
            <a:lvl1pPr marL="0" indent="0">
              <a:buNone/>
              <a:defRPr sz="144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5127679-DB52-4867-BFB4-BA9FF9467D06}" type="slidenum">
              <a:rPr lang="en-US" smtClean="0"/>
              <a:t>‹#›</a:t>
            </a:fld>
            <a:endParaRPr lang="en-US"/>
          </a:p>
        </p:txBody>
      </p:sp>
      <p:sp>
        <p:nvSpPr>
          <p:cNvPr id="5" name="Date Placeholder 4"/>
          <p:cNvSpPr>
            <a:spLocks noGrp="1"/>
          </p:cNvSpPr>
          <p:nvPr>
            <p:ph type="dt" sz="half" idx="10"/>
          </p:nvPr>
        </p:nvSpPr>
        <p:spPr/>
        <p:txBody>
          <a:bodyPr/>
          <a:lstStyle/>
          <a:p>
            <a:fld id="{3D91D4C2-1E95-4836-8D2E-62840A187F9D}" type="datetimeFigureOut">
              <a:rPr lang="en-US" smtClean="0"/>
              <a:t>1/7/2025</a:t>
            </a:fld>
            <a:endParaRPr lang="en-US"/>
          </a:p>
        </p:txBody>
      </p:sp>
    </p:spTree>
    <p:extLst>
      <p:ext uri="{BB962C8B-B14F-4D97-AF65-F5344CB8AC3E}">
        <p14:creationId xmlns:p14="http://schemas.microsoft.com/office/powerpoint/2010/main" val="3302050651"/>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10160"/>
            <a:ext cx="14630400" cy="8239760"/>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812801" y="731520"/>
            <a:ext cx="10316002" cy="1584960"/>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p:cNvSpPr>
            <a:spLocks noGrp="1"/>
          </p:cNvSpPr>
          <p:nvPr>
            <p:ph type="body" idx="1"/>
          </p:nvPr>
        </p:nvSpPr>
        <p:spPr>
          <a:xfrm>
            <a:off x="812801" y="2592707"/>
            <a:ext cx="10316002" cy="465692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646160" y="7249635"/>
            <a:ext cx="1094327" cy="438150"/>
          </a:xfrm>
          <a:prstGeom prst="rect">
            <a:avLst/>
          </a:prstGeom>
        </p:spPr>
        <p:txBody>
          <a:bodyPr vert="horz" lIns="91440" tIns="45720" rIns="91440" bIns="45720" rtlCol="0" anchor="ctr"/>
          <a:lstStyle>
            <a:lvl1pPr algn="r">
              <a:defRPr sz="1080">
                <a:solidFill>
                  <a:schemeClr val="tx1">
                    <a:tint val="75000"/>
                  </a:schemeClr>
                </a:solidFill>
              </a:defRPr>
            </a:lvl1pPr>
          </a:lstStyle>
          <a:p>
            <a:fld id="{3D91D4C2-1E95-4836-8D2E-62840A187F9D}" type="datetimeFigureOut">
              <a:rPr lang="en-US" smtClean="0"/>
              <a:t>1/7/2025</a:t>
            </a:fld>
            <a:endParaRPr lang="en-US"/>
          </a:p>
        </p:txBody>
      </p:sp>
      <p:sp>
        <p:nvSpPr>
          <p:cNvPr id="5" name="Footer Placeholder 4"/>
          <p:cNvSpPr>
            <a:spLocks noGrp="1"/>
          </p:cNvSpPr>
          <p:nvPr>
            <p:ph type="ftr" sz="quarter" idx="3"/>
          </p:nvPr>
        </p:nvSpPr>
        <p:spPr>
          <a:xfrm>
            <a:off x="812801" y="7249635"/>
            <a:ext cx="7557134" cy="438150"/>
          </a:xfrm>
          <a:prstGeom prst="rect">
            <a:avLst/>
          </a:prstGeom>
        </p:spPr>
        <p:txBody>
          <a:bodyPr vert="horz" lIns="91440" tIns="45720" rIns="91440" bIns="45720" rtlCol="0" anchor="ctr"/>
          <a:lstStyle>
            <a:lvl1pPr algn="l">
              <a:defRPr sz="108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308796" y="7249635"/>
            <a:ext cx="820007" cy="438150"/>
          </a:xfrm>
          <a:prstGeom prst="rect">
            <a:avLst/>
          </a:prstGeom>
        </p:spPr>
        <p:txBody>
          <a:bodyPr vert="horz" lIns="91440" tIns="45720" rIns="91440" bIns="45720" rtlCol="0" anchor="ctr"/>
          <a:lstStyle>
            <a:lvl1pPr algn="r">
              <a:defRPr sz="1080">
                <a:solidFill>
                  <a:schemeClr val="accent1"/>
                </a:solidFill>
              </a:defRPr>
            </a:lvl1pPr>
          </a:lstStyle>
          <a:p>
            <a:fld id="{65127679-DB52-4867-BFB4-BA9FF9467D06}" type="slidenum">
              <a:rPr lang="en-US" smtClean="0"/>
              <a:t>‹#›</a:t>
            </a:fld>
            <a:endParaRPr lang="en-US"/>
          </a:p>
        </p:txBody>
      </p:sp>
    </p:spTree>
    <p:extLst>
      <p:ext uri="{BB962C8B-B14F-4D97-AF65-F5344CB8AC3E}">
        <p14:creationId xmlns:p14="http://schemas.microsoft.com/office/powerpoint/2010/main" val="3523510439"/>
      </p:ext>
    </p:extLst>
  </p:cSld>
  <p:clrMap bg1="lt1" tx1="dk1" bg2="lt2" tx2="dk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12" r:id="rId6"/>
    <p:sldLayoutId id="2147483713" r:id="rId7"/>
    <p:sldLayoutId id="2147483714" r:id="rId8"/>
    <p:sldLayoutId id="2147483715" r:id="rId9"/>
    <p:sldLayoutId id="2147483716" r:id="rId10"/>
    <p:sldLayoutId id="2147483717" r:id="rId11"/>
    <p:sldLayoutId id="2147483718" r:id="rId12"/>
    <p:sldLayoutId id="2147483719" r:id="rId13"/>
    <p:sldLayoutId id="2147483720" r:id="rId14"/>
    <p:sldLayoutId id="2147483721" r:id="rId15"/>
    <p:sldLayoutId id="2147483722" r:id="rId16"/>
    <p:sldLayoutId id="2147483723" r:id="rId17"/>
    <p:sldLayoutId id="2147483724" r:id="rId18"/>
    <p:sldLayoutId id="2147483725" r:id="rId19"/>
    <p:sldLayoutId id="2147483726" r:id="rId20"/>
    <p:sldLayoutId id="2147483727" r:id="rId21"/>
    <p:sldLayoutId id="2147483728" r:id="rId22"/>
    <p:sldLayoutId id="2147483729" r:id="rId23"/>
    <p:sldLayoutId id="2147483730" r:id="rId24"/>
    <p:sldLayoutId id="2147483731" r:id="rId25"/>
    <p:sldLayoutId id="2147483732" r:id="rId26"/>
    <p:sldLayoutId id="2147483733" r:id="rId27"/>
  </p:sldLayoutIdLst>
  <p:hf sldNum="0" hdr="0" ftr="0" dt="0"/>
  <p:txStyles>
    <p:titleStyle>
      <a:lvl1pPr algn="l" defTabSz="548640" rtl="0" eaLnBrk="1" latinLnBrk="0" hangingPunct="1">
        <a:spcBef>
          <a:spcPct val="0"/>
        </a:spcBef>
        <a:buNone/>
        <a:defRPr sz="432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411480" indent="-411480" algn="l" defTabSz="548640" rtl="0" eaLnBrk="1" latinLnBrk="0" hangingPunct="1">
        <a:spcBef>
          <a:spcPts val="1200"/>
        </a:spcBef>
        <a:spcAft>
          <a:spcPts val="0"/>
        </a:spcAft>
        <a:buClr>
          <a:schemeClr val="accent1"/>
        </a:buClr>
        <a:buSzPct val="80000"/>
        <a:buFont typeface="Wingdings 3" charset="2"/>
        <a:buChar char=""/>
        <a:defRPr sz="2160" kern="1200">
          <a:solidFill>
            <a:schemeClr val="tx1">
              <a:lumMod val="75000"/>
              <a:lumOff val="25000"/>
            </a:schemeClr>
          </a:solidFill>
          <a:latin typeface="+mn-lt"/>
          <a:ea typeface="+mn-ea"/>
          <a:cs typeface="+mn-cs"/>
        </a:defRPr>
      </a:lvl1pPr>
      <a:lvl2pPr marL="891540" indent="-342900" algn="l" defTabSz="548640" rtl="0" eaLnBrk="1" latinLnBrk="0" hangingPunct="1">
        <a:spcBef>
          <a:spcPts val="1200"/>
        </a:spcBef>
        <a:spcAft>
          <a:spcPts val="0"/>
        </a:spcAft>
        <a:buClr>
          <a:schemeClr val="accent1"/>
        </a:buClr>
        <a:buSzPct val="80000"/>
        <a:buFont typeface="Wingdings 3" charset="2"/>
        <a:buChar char=""/>
        <a:defRPr sz="1920" kern="1200">
          <a:solidFill>
            <a:schemeClr val="tx1">
              <a:lumMod val="75000"/>
              <a:lumOff val="25000"/>
            </a:schemeClr>
          </a:solidFill>
          <a:latin typeface="+mn-lt"/>
          <a:ea typeface="+mn-ea"/>
          <a:cs typeface="+mn-cs"/>
        </a:defRPr>
      </a:lvl2pPr>
      <a:lvl3pPr marL="1371600" indent="-274320" algn="l" defTabSz="548640" rtl="0" eaLnBrk="1" latinLnBrk="0" hangingPunct="1">
        <a:spcBef>
          <a:spcPts val="1200"/>
        </a:spcBef>
        <a:spcAft>
          <a:spcPts val="0"/>
        </a:spcAft>
        <a:buClr>
          <a:schemeClr val="accent1"/>
        </a:buClr>
        <a:buSzPct val="80000"/>
        <a:buFont typeface="Wingdings 3" charset="2"/>
        <a:buChar char=""/>
        <a:defRPr sz="1680" kern="1200">
          <a:solidFill>
            <a:schemeClr val="tx1">
              <a:lumMod val="75000"/>
              <a:lumOff val="25000"/>
            </a:schemeClr>
          </a:solidFill>
          <a:latin typeface="+mn-lt"/>
          <a:ea typeface="+mn-ea"/>
          <a:cs typeface="+mn-cs"/>
        </a:defRPr>
      </a:lvl3pPr>
      <a:lvl4pPr marL="1920240" indent="-274320" algn="l" defTabSz="548640" rtl="0" eaLnBrk="1" latinLnBrk="0" hangingPunct="1">
        <a:spcBef>
          <a:spcPts val="1200"/>
        </a:spcBef>
        <a:spcAft>
          <a:spcPts val="0"/>
        </a:spcAft>
        <a:buClr>
          <a:schemeClr val="accent1"/>
        </a:buClr>
        <a:buSzPct val="80000"/>
        <a:buFont typeface="Wingdings 3" charset="2"/>
        <a:buChar char=""/>
        <a:defRPr sz="1440" kern="1200">
          <a:solidFill>
            <a:schemeClr val="tx1">
              <a:lumMod val="75000"/>
              <a:lumOff val="25000"/>
            </a:schemeClr>
          </a:solidFill>
          <a:latin typeface="+mn-lt"/>
          <a:ea typeface="+mn-ea"/>
          <a:cs typeface="+mn-cs"/>
        </a:defRPr>
      </a:lvl4pPr>
      <a:lvl5pPr marL="2468880" indent="-274320" algn="l" defTabSz="548640" rtl="0" eaLnBrk="1" latinLnBrk="0" hangingPunct="1">
        <a:spcBef>
          <a:spcPts val="1200"/>
        </a:spcBef>
        <a:spcAft>
          <a:spcPts val="0"/>
        </a:spcAft>
        <a:buClr>
          <a:schemeClr val="accent1"/>
        </a:buClr>
        <a:buSzPct val="80000"/>
        <a:buFont typeface="Wingdings 3" charset="2"/>
        <a:buChar char=""/>
        <a:defRPr sz="1440" kern="1200">
          <a:solidFill>
            <a:schemeClr val="tx1">
              <a:lumMod val="75000"/>
              <a:lumOff val="25000"/>
            </a:schemeClr>
          </a:solidFill>
          <a:latin typeface="+mn-lt"/>
          <a:ea typeface="+mn-ea"/>
          <a:cs typeface="+mn-cs"/>
        </a:defRPr>
      </a:lvl5pPr>
      <a:lvl6pPr marL="3017520" indent="-274320" algn="l" defTabSz="548640" rtl="0" eaLnBrk="1" latinLnBrk="0" hangingPunct="1">
        <a:spcBef>
          <a:spcPts val="1200"/>
        </a:spcBef>
        <a:spcAft>
          <a:spcPts val="0"/>
        </a:spcAft>
        <a:buClr>
          <a:schemeClr val="accent1"/>
        </a:buClr>
        <a:buSzPct val="80000"/>
        <a:buFont typeface="Wingdings 3" charset="2"/>
        <a:buChar char=""/>
        <a:defRPr sz="1440" kern="1200">
          <a:solidFill>
            <a:schemeClr val="tx1">
              <a:lumMod val="75000"/>
              <a:lumOff val="25000"/>
            </a:schemeClr>
          </a:solidFill>
          <a:latin typeface="+mn-lt"/>
          <a:ea typeface="+mn-ea"/>
          <a:cs typeface="+mn-cs"/>
        </a:defRPr>
      </a:lvl6pPr>
      <a:lvl7pPr marL="3566160" indent="-274320" algn="l" defTabSz="548640" rtl="0" eaLnBrk="1" latinLnBrk="0" hangingPunct="1">
        <a:spcBef>
          <a:spcPts val="1200"/>
        </a:spcBef>
        <a:spcAft>
          <a:spcPts val="0"/>
        </a:spcAft>
        <a:buClr>
          <a:schemeClr val="accent1"/>
        </a:buClr>
        <a:buSzPct val="80000"/>
        <a:buFont typeface="Wingdings 3" charset="2"/>
        <a:buChar char=""/>
        <a:defRPr sz="1440" kern="1200">
          <a:solidFill>
            <a:schemeClr val="tx1">
              <a:lumMod val="75000"/>
              <a:lumOff val="25000"/>
            </a:schemeClr>
          </a:solidFill>
          <a:latin typeface="+mn-lt"/>
          <a:ea typeface="+mn-ea"/>
          <a:cs typeface="+mn-cs"/>
        </a:defRPr>
      </a:lvl7pPr>
      <a:lvl8pPr marL="4114800" indent="-274320" algn="l" defTabSz="548640" rtl="0" eaLnBrk="1" latinLnBrk="0" hangingPunct="1">
        <a:spcBef>
          <a:spcPts val="1200"/>
        </a:spcBef>
        <a:spcAft>
          <a:spcPts val="0"/>
        </a:spcAft>
        <a:buClr>
          <a:schemeClr val="accent1"/>
        </a:buClr>
        <a:buSzPct val="80000"/>
        <a:buFont typeface="Wingdings 3" charset="2"/>
        <a:buChar char=""/>
        <a:defRPr sz="1440" kern="1200">
          <a:solidFill>
            <a:schemeClr val="tx1">
              <a:lumMod val="75000"/>
              <a:lumOff val="25000"/>
            </a:schemeClr>
          </a:solidFill>
          <a:latin typeface="+mn-lt"/>
          <a:ea typeface="+mn-ea"/>
          <a:cs typeface="+mn-cs"/>
        </a:defRPr>
      </a:lvl8pPr>
      <a:lvl9pPr marL="4663440" indent="-274320" algn="l" defTabSz="548640" rtl="0" eaLnBrk="1" latinLnBrk="0" hangingPunct="1">
        <a:spcBef>
          <a:spcPts val="1200"/>
        </a:spcBef>
        <a:spcAft>
          <a:spcPts val="0"/>
        </a:spcAft>
        <a:buClr>
          <a:schemeClr val="accent1"/>
        </a:buClr>
        <a:buSzPct val="80000"/>
        <a:buFont typeface="Wingdings 3" charset="2"/>
        <a:buChar char=""/>
        <a:defRPr sz="1440" kern="1200">
          <a:solidFill>
            <a:schemeClr val="tx1">
              <a:lumMod val="75000"/>
              <a:lumOff val="25000"/>
            </a:schemeClr>
          </a:solidFill>
          <a:latin typeface="+mn-lt"/>
          <a:ea typeface="+mn-ea"/>
          <a:cs typeface="+mn-cs"/>
        </a:defRPr>
      </a:lvl9pPr>
    </p:bodyStyle>
    <p:otherStyle>
      <a:defPPr>
        <a:defRPr lang="en-US"/>
      </a:defPPr>
      <a:lvl1pPr marL="0" algn="l" defTabSz="548640" rtl="0" eaLnBrk="1" latinLnBrk="0" hangingPunct="1">
        <a:defRPr sz="2160" kern="1200">
          <a:solidFill>
            <a:schemeClr val="tx1"/>
          </a:solidFill>
          <a:latin typeface="+mn-lt"/>
          <a:ea typeface="+mn-ea"/>
          <a:cs typeface="+mn-cs"/>
        </a:defRPr>
      </a:lvl1pPr>
      <a:lvl2pPr marL="548640" algn="l" defTabSz="548640" rtl="0" eaLnBrk="1" latinLnBrk="0" hangingPunct="1">
        <a:defRPr sz="2160" kern="1200">
          <a:solidFill>
            <a:schemeClr val="tx1"/>
          </a:solidFill>
          <a:latin typeface="+mn-lt"/>
          <a:ea typeface="+mn-ea"/>
          <a:cs typeface="+mn-cs"/>
        </a:defRPr>
      </a:lvl2pPr>
      <a:lvl3pPr marL="1097280" algn="l" defTabSz="548640" rtl="0" eaLnBrk="1" latinLnBrk="0" hangingPunct="1">
        <a:defRPr sz="2160" kern="1200">
          <a:solidFill>
            <a:schemeClr val="tx1"/>
          </a:solidFill>
          <a:latin typeface="+mn-lt"/>
          <a:ea typeface="+mn-ea"/>
          <a:cs typeface="+mn-cs"/>
        </a:defRPr>
      </a:lvl3pPr>
      <a:lvl4pPr marL="1645920" algn="l" defTabSz="548640" rtl="0" eaLnBrk="1" latinLnBrk="0" hangingPunct="1">
        <a:defRPr sz="2160" kern="1200">
          <a:solidFill>
            <a:schemeClr val="tx1"/>
          </a:solidFill>
          <a:latin typeface="+mn-lt"/>
          <a:ea typeface="+mn-ea"/>
          <a:cs typeface="+mn-cs"/>
        </a:defRPr>
      </a:lvl4pPr>
      <a:lvl5pPr marL="2194560" algn="l" defTabSz="548640" rtl="0" eaLnBrk="1" latinLnBrk="0" hangingPunct="1">
        <a:defRPr sz="2160" kern="1200">
          <a:solidFill>
            <a:schemeClr val="tx1"/>
          </a:solidFill>
          <a:latin typeface="+mn-lt"/>
          <a:ea typeface="+mn-ea"/>
          <a:cs typeface="+mn-cs"/>
        </a:defRPr>
      </a:lvl5pPr>
      <a:lvl6pPr marL="2743200" algn="l" defTabSz="548640" rtl="0" eaLnBrk="1" latinLnBrk="0" hangingPunct="1">
        <a:defRPr sz="2160" kern="1200">
          <a:solidFill>
            <a:schemeClr val="tx1"/>
          </a:solidFill>
          <a:latin typeface="+mn-lt"/>
          <a:ea typeface="+mn-ea"/>
          <a:cs typeface="+mn-cs"/>
        </a:defRPr>
      </a:lvl6pPr>
      <a:lvl7pPr marL="3291840" algn="l" defTabSz="548640" rtl="0" eaLnBrk="1" latinLnBrk="0" hangingPunct="1">
        <a:defRPr sz="2160" kern="1200">
          <a:solidFill>
            <a:schemeClr val="tx1"/>
          </a:solidFill>
          <a:latin typeface="+mn-lt"/>
          <a:ea typeface="+mn-ea"/>
          <a:cs typeface="+mn-cs"/>
        </a:defRPr>
      </a:lvl7pPr>
      <a:lvl8pPr marL="3840480" algn="l" defTabSz="548640" rtl="0" eaLnBrk="1" latinLnBrk="0" hangingPunct="1">
        <a:defRPr sz="2160" kern="1200">
          <a:solidFill>
            <a:schemeClr val="tx1"/>
          </a:solidFill>
          <a:latin typeface="+mn-lt"/>
          <a:ea typeface="+mn-ea"/>
          <a:cs typeface="+mn-cs"/>
        </a:defRPr>
      </a:lvl8pPr>
      <a:lvl9pPr marL="4389120" algn="l" defTabSz="54864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2.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23.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24.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5.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26.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0.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2.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23.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2.xml"/><Relationship Id="rId1" Type="http://schemas.openxmlformats.org/officeDocument/2006/relationships/slideLayout" Target="../slideLayouts/slideLayout24.xml"/><Relationship Id="rId5" Type="http://schemas.openxmlformats.org/officeDocument/2006/relationships/image" Target="../media/image20.png"/><Relationship Id="rId4" Type="http://schemas.openxmlformats.org/officeDocument/2006/relationships/image" Target="../media/image19.png"/></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3.xml"/><Relationship Id="rId1" Type="http://schemas.openxmlformats.org/officeDocument/2006/relationships/slideLayout" Target="../slideLayouts/slideLayout25.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4.xml"/><Relationship Id="rId1" Type="http://schemas.openxmlformats.org/officeDocument/2006/relationships/slideLayout" Target="../slideLayouts/slideLayout26.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5.xml"/><Relationship Id="rId1" Type="http://schemas.openxmlformats.org/officeDocument/2006/relationships/slideLayout" Target="../slideLayouts/slideLayout17.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6.xml"/><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7.xml"/><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9.xml"/></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8.xml"/><Relationship Id="rId1" Type="http://schemas.openxmlformats.org/officeDocument/2006/relationships/slideLayout" Target="../slideLayouts/slideLayout20.xml"/></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9.xml"/><Relationship Id="rId1" Type="http://schemas.openxmlformats.org/officeDocument/2006/relationships/slideLayout" Target="../slideLayouts/slideLayout21.xml"/></Relationships>
</file>

<file path=ppt/slides/_rels/slide3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0.xml"/><Relationship Id="rId1" Type="http://schemas.openxmlformats.org/officeDocument/2006/relationships/slideLayout" Target="../slideLayouts/slideLayout22.xml"/></Relationships>
</file>

<file path=ppt/slides/_rels/slide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1.xml"/><Relationship Id="rId1" Type="http://schemas.openxmlformats.org/officeDocument/2006/relationships/slideLayout" Target="../slideLayouts/slideLayout23.xml"/></Relationships>
</file>

<file path=ppt/slides/_rels/slide3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2.xml"/><Relationship Id="rId1" Type="http://schemas.openxmlformats.org/officeDocument/2006/relationships/slideLayout" Target="../slideLayouts/slideLayout24.xml"/></Relationships>
</file>

<file path=ppt/slides/_rels/slide3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3.xml"/><Relationship Id="rId1" Type="http://schemas.openxmlformats.org/officeDocument/2006/relationships/slideLayout" Target="../slideLayouts/slideLayout25.xml"/></Relationships>
</file>

<file path=ppt/slides/_rels/slide3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4.xml"/><Relationship Id="rId1" Type="http://schemas.openxmlformats.org/officeDocument/2006/relationships/slideLayout" Target="../slideLayouts/slideLayout26.xml"/></Relationships>
</file>

<file path=ppt/slides/_rels/slide3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5.xml"/><Relationship Id="rId1" Type="http://schemas.openxmlformats.org/officeDocument/2006/relationships/slideLayout" Target="../slideLayouts/slideLayout2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8.xml"/></Relationships>
</file>

<file path=ppt/slides/_rels/slide3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7.xml"/><Relationship Id="rId1" Type="http://schemas.openxmlformats.org/officeDocument/2006/relationships/slideLayout" Target="../slideLayouts/slideLayout20.xml"/><Relationship Id="rId5" Type="http://schemas.openxmlformats.org/officeDocument/2006/relationships/image" Target="../media/image36.png"/><Relationship Id="rId4" Type="http://schemas.openxmlformats.org/officeDocument/2006/relationships/image" Target="../media/image35.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0.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1.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4.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5866C67-0810-571D-51F0-4301301CA05F}"/>
              </a:ext>
            </a:extLst>
          </p:cNvPr>
          <p:cNvSpPr txBox="1"/>
          <p:nvPr/>
        </p:nvSpPr>
        <p:spPr>
          <a:xfrm>
            <a:off x="4217948" y="341060"/>
            <a:ext cx="6194503" cy="954107"/>
          </a:xfrm>
          <a:prstGeom prst="rect">
            <a:avLst/>
          </a:prstGeom>
          <a:noFill/>
        </p:spPr>
        <p:txBody>
          <a:bodyPr wrap="square" rtlCol="0">
            <a:spAutoFit/>
          </a:bodyPr>
          <a:lstStyle/>
          <a:p>
            <a:pPr algn="ctr"/>
            <a:r>
              <a:rPr lang="en-US" sz="2800" b="1" dirty="0">
                <a:latin typeface="Arial" panose="020B0604020202020204" pitchFamily="34" charset="0"/>
                <a:cs typeface="Arial" panose="020B0604020202020204" pitchFamily="34" charset="0"/>
              </a:rPr>
              <a:t>TRƯỜNG ĐẠI HỌC TRÀ VINH</a:t>
            </a:r>
          </a:p>
          <a:p>
            <a:pPr algn="ctr"/>
            <a:r>
              <a:rPr lang="en-US" sz="2800" b="1" dirty="0">
                <a:latin typeface="Arial" panose="020B0604020202020204" pitchFamily="34" charset="0"/>
                <a:cs typeface="Arial" panose="020B0604020202020204" pitchFamily="34" charset="0"/>
              </a:rPr>
              <a:t>KHOA KĨ THUẬT VÀ CÔNG NGHỆ</a:t>
            </a:r>
            <a:endParaRPr lang="en-US" sz="2000" b="1"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B9801D7E-EB63-40BB-B3EB-044CF600CABE}"/>
              </a:ext>
            </a:extLst>
          </p:cNvPr>
          <p:cNvSpPr txBox="1"/>
          <p:nvPr/>
        </p:nvSpPr>
        <p:spPr>
          <a:xfrm>
            <a:off x="3162063" y="1845888"/>
            <a:ext cx="8495840" cy="1015663"/>
          </a:xfrm>
          <a:prstGeom prst="rect">
            <a:avLst/>
          </a:prstGeom>
          <a:noFill/>
        </p:spPr>
        <p:txBody>
          <a:bodyPr wrap="square" rtlCol="0">
            <a:spAutoFit/>
          </a:bodyPr>
          <a:lstStyle/>
          <a:p>
            <a:r>
              <a:rPr lang="en-US" sz="6000" b="1" dirty="0">
                <a:latin typeface="Arial" panose="020B0604020202020204" pitchFamily="34" charset="0"/>
                <a:cs typeface="Arial" panose="020B0604020202020204" pitchFamily="34" charset="0"/>
              </a:rPr>
              <a:t>ĐỒ ÁN CƠ SỞ NGÀNH</a:t>
            </a:r>
          </a:p>
        </p:txBody>
      </p:sp>
      <p:sp>
        <p:nvSpPr>
          <p:cNvPr id="5" name="TextBox 4">
            <a:extLst>
              <a:ext uri="{FF2B5EF4-FFF2-40B4-BE49-F238E27FC236}">
                <a16:creationId xmlns:a16="http://schemas.microsoft.com/office/drawing/2014/main" id="{CFFC88FC-E07A-1A52-62F9-E861BEC96036}"/>
              </a:ext>
            </a:extLst>
          </p:cNvPr>
          <p:cNvSpPr txBox="1"/>
          <p:nvPr/>
        </p:nvSpPr>
        <p:spPr>
          <a:xfrm>
            <a:off x="1784193" y="3412273"/>
            <a:ext cx="11251581" cy="1323439"/>
          </a:xfrm>
          <a:prstGeom prst="rect">
            <a:avLst/>
          </a:prstGeom>
          <a:noFill/>
        </p:spPr>
        <p:txBody>
          <a:bodyPr wrap="square" rtlCol="0">
            <a:spAutoFit/>
          </a:bodyPr>
          <a:lstStyle/>
          <a:p>
            <a:pPr algn="ctr"/>
            <a:r>
              <a:rPr lang="en-US" sz="4000" b="1" dirty="0" err="1">
                <a:latin typeface="Arial" panose="020B0604020202020204" pitchFamily="34" charset="0"/>
                <a:cs typeface="Arial" panose="020B0604020202020204" pitchFamily="34" charset="0"/>
              </a:rPr>
              <a:t>Đề</a:t>
            </a:r>
            <a:r>
              <a:rPr lang="en-US" sz="4000" b="1" dirty="0">
                <a:latin typeface="Arial" panose="020B0604020202020204" pitchFamily="34" charset="0"/>
                <a:cs typeface="Arial" panose="020B0604020202020204" pitchFamily="34" charset="0"/>
              </a:rPr>
              <a:t> </a:t>
            </a:r>
            <a:r>
              <a:rPr lang="en-US" sz="4000" b="1" dirty="0" err="1">
                <a:latin typeface="Arial" panose="020B0604020202020204" pitchFamily="34" charset="0"/>
                <a:cs typeface="Arial" panose="020B0604020202020204" pitchFamily="34" charset="0"/>
              </a:rPr>
              <a:t>tài</a:t>
            </a:r>
            <a:r>
              <a:rPr lang="en-US" sz="4000" b="1" dirty="0">
                <a:latin typeface="Arial" panose="020B0604020202020204" pitchFamily="34" charset="0"/>
                <a:cs typeface="Arial" panose="020B0604020202020204" pitchFamily="34" charset="0"/>
              </a:rPr>
              <a:t>: </a:t>
            </a:r>
            <a:r>
              <a:rPr lang="en-US" sz="4000" b="1" dirty="0" err="1">
                <a:latin typeface="Arial" panose="020B0604020202020204" pitchFamily="34" charset="0"/>
                <a:cs typeface="Arial" panose="020B0604020202020204" pitchFamily="34" charset="0"/>
              </a:rPr>
              <a:t>Xây</a:t>
            </a:r>
            <a:r>
              <a:rPr lang="en-US" sz="4000" b="1" dirty="0">
                <a:latin typeface="Arial" panose="020B0604020202020204" pitchFamily="34" charset="0"/>
                <a:cs typeface="Arial" panose="020B0604020202020204" pitchFamily="34" charset="0"/>
              </a:rPr>
              <a:t> </a:t>
            </a:r>
            <a:r>
              <a:rPr lang="en-US" sz="4000" b="1" dirty="0" err="1">
                <a:latin typeface="Arial" panose="020B0604020202020204" pitchFamily="34" charset="0"/>
                <a:cs typeface="Arial" panose="020B0604020202020204" pitchFamily="34" charset="0"/>
              </a:rPr>
              <a:t>dựng</a:t>
            </a:r>
            <a:r>
              <a:rPr lang="en-US" sz="4000" b="1" dirty="0">
                <a:latin typeface="Arial" panose="020B0604020202020204" pitchFamily="34" charset="0"/>
                <a:cs typeface="Arial" panose="020B0604020202020204" pitchFamily="34" charset="0"/>
              </a:rPr>
              <a:t> </a:t>
            </a:r>
            <a:r>
              <a:rPr lang="en-US" sz="4000" b="1" dirty="0" err="1">
                <a:latin typeface="Arial" panose="020B0604020202020204" pitchFamily="34" charset="0"/>
                <a:cs typeface="Arial" panose="020B0604020202020204" pitchFamily="34" charset="0"/>
              </a:rPr>
              <a:t>phần</a:t>
            </a:r>
            <a:r>
              <a:rPr lang="en-US" sz="4000" b="1" dirty="0">
                <a:latin typeface="Arial" panose="020B0604020202020204" pitchFamily="34" charset="0"/>
                <a:cs typeface="Arial" panose="020B0604020202020204" pitchFamily="34" charset="0"/>
              </a:rPr>
              <a:t> </a:t>
            </a:r>
            <a:r>
              <a:rPr lang="en-US" sz="4000" b="1" dirty="0" err="1">
                <a:latin typeface="Arial" panose="020B0604020202020204" pitchFamily="34" charset="0"/>
                <a:cs typeface="Arial" panose="020B0604020202020204" pitchFamily="34" charset="0"/>
              </a:rPr>
              <a:t>mềm</a:t>
            </a:r>
            <a:r>
              <a:rPr lang="en-US" sz="4000" b="1" dirty="0">
                <a:latin typeface="Arial" panose="020B0604020202020204" pitchFamily="34" charset="0"/>
                <a:cs typeface="Arial" panose="020B0604020202020204" pitchFamily="34" charset="0"/>
              </a:rPr>
              <a:t> </a:t>
            </a:r>
            <a:r>
              <a:rPr lang="en-US" sz="4000" b="1" dirty="0" err="1">
                <a:latin typeface="Arial" panose="020B0604020202020204" pitchFamily="34" charset="0"/>
                <a:cs typeface="Arial" panose="020B0604020202020204" pitchFamily="34" charset="0"/>
              </a:rPr>
              <a:t>ứng</a:t>
            </a:r>
            <a:r>
              <a:rPr lang="en-US" sz="4000" b="1" dirty="0">
                <a:latin typeface="Arial" panose="020B0604020202020204" pitchFamily="34" charset="0"/>
                <a:cs typeface="Arial" panose="020B0604020202020204" pitchFamily="34" charset="0"/>
              </a:rPr>
              <a:t> </a:t>
            </a:r>
            <a:r>
              <a:rPr lang="en-US" sz="4000" b="1" dirty="0" err="1">
                <a:latin typeface="Arial" panose="020B0604020202020204" pitchFamily="34" charset="0"/>
                <a:cs typeface="Arial" panose="020B0604020202020204" pitchFamily="34" charset="0"/>
              </a:rPr>
              <a:t>dụng</a:t>
            </a:r>
            <a:r>
              <a:rPr lang="en-US" sz="4000" b="1" dirty="0">
                <a:latin typeface="Arial" panose="020B0604020202020204" pitchFamily="34" charset="0"/>
                <a:cs typeface="Arial" panose="020B0604020202020204" pitchFamily="34" charset="0"/>
              </a:rPr>
              <a:t> </a:t>
            </a:r>
            <a:r>
              <a:rPr lang="en-US" sz="4000" b="1" dirty="0" err="1">
                <a:latin typeface="Arial" panose="020B0604020202020204" pitchFamily="34" charset="0"/>
                <a:cs typeface="Arial" panose="020B0604020202020204" pitchFamily="34" charset="0"/>
              </a:rPr>
              <a:t>Quản</a:t>
            </a:r>
            <a:r>
              <a:rPr lang="en-US" sz="4000" b="1" dirty="0">
                <a:latin typeface="Arial" panose="020B0604020202020204" pitchFamily="34" charset="0"/>
                <a:cs typeface="Arial" panose="020B0604020202020204" pitchFamily="34" charset="0"/>
              </a:rPr>
              <a:t> </a:t>
            </a:r>
            <a:r>
              <a:rPr lang="en-US" sz="4000" b="1" dirty="0" err="1">
                <a:latin typeface="Arial" panose="020B0604020202020204" pitchFamily="34" charset="0"/>
                <a:cs typeface="Arial" panose="020B0604020202020204" pitchFamily="34" charset="0"/>
              </a:rPr>
              <a:t>lý</a:t>
            </a:r>
            <a:r>
              <a:rPr lang="en-US" sz="4000" b="1" dirty="0">
                <a:latin typeface="Arial" panose="020B0604020202020204" pitchFamily="34" charset="0"/>
                <a:cs typeface="Arial" panose="020B0604020202020204" pitchFamily="34" charset="0"/>
              </a:rPr>
              <a:t> </a:t>
            </a:r>
            <a:r>
              <a:rPr lang="en-US" sz="4000" b="1" dirty="0" err="1">
                <a:latin typeface="Arial" panose="020B0604020202020204" pitchFamily="34" charset="0"/>
                <a:cs typeface="Arial" panose="020B0604020202020204" pitchFamily="34" charset="0"/>
              </a:rPr>
              <a:t>cửa</a:t>
            </a:r>
            <a:r>
              <a:rPr lang="en-US" sz="4000" b="1" dirty="0">
                <a:latin typeface="Arial" panose="020B0604020202020204" pitchFamily="34" charset="0"/>
                <a:cs typeface="Arial" panose="020B0604020202020204" pitchFamily="34" charset="0"/>
              </a:rPr>
              <a:t> </a:t>
            </a:r>
            <a:r>
              <a:rPr lang="en-US" sz="4000" b="1" dirty="0" err="1">
                <a:latin typeface="Arial" panose="020B0604020202020204" pitchFamily="34" charset="0"/>
                <a:cs typeface="Arial" panose="020B0604020202020204" pitchFamily="34" charset="0"/>
              </a:rPr>
              <a:t>hàng</a:t>
            </a:r>
            <a:r>
              <a:rPr lang="en-US" sz="4000" b="1" dirty="0">
                <a:latin typeface="Arial" panose="020B0604020202020204" pitchFamily="34" charset="0"/>
                <a:cs typeface="Arial" panose="020B0604020202020204" pitchFamily="34" charset="0"/>
              </a:rPr>
              <a:t> </a:t>
            </a:r>
            <a:r>
              <a:rPr lang="en-US" sz="4000" b="1" dirty="0" err="1">
                <a:latin typeface="Arial" panose="020B0604020202020204" pitchFamily="34" charset="0"/>
                <a:cs typeface="Arial" panose="020B0604020202020204" pitchFamily="34" charset="0"/>
              </a:rPr>
              <a:t>bán</a:t>
            </a:r>
            <a:r>
              <a:rPr lang="en-US" sz="4000" b="1" dirty="0">
                <a:latin typeface="Arial" panose="020B0604020202020204" pitchFamily="34" charset="0"/>
                <a:cs typeface="Arial" panose="020B0604020202020204" pitchFamily="34" charset="0"/>
              </a:rPr>
              <a:t> </a:t>
            </a:r>
            <a:r>
              <a:rPr lang="en-US" sz="4000" b="1" dirty="0" err="1">
                <a:latin typeface="Arial" panose="020B0604020202020204" pitchFamily="34" charset="0"/>
                <a:cs typeface="Arial" panose="020B0604020202020204" pitchFamily="34" charset="0"/>
              </a:rPr>
              <a:t>đồng</a:t>
            </a:r>
            <a:r>
              <a:rPr lang="en-US" sz="4000" b="1" dirty="0">
                <a:latin typeface="Arial" panose="020B0604020202020204" pitchFamily="34" charset="0"/>
                <a:cs typeface="Arial" panose="020B0604020202020204" pitchFamily="34" charset="0"/>
              </a:rPr>
              <a:t> </a:t>
            </a:r>
            <a:r>
              <a:rPr lang="en-US" sz="4000" b="1" dirty="0" err="1">
                <a:latin typeface="Arial" panose="020B0604020202020204" pitchFamily="34" charset="0"/>
                <a:cs typeface="Arial" panose="020B0604020202020204" pitchFamily="34" charset="0"/>
              </a:rPr>
              <a:t>hồ</a:t>
            </a:r>
            <a:endParaRPr lang="en-US" sz="4000" b="1"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B7B03409-CF85-EF4F-EE61-7BC4FAE6E353}"/>
              </a:ext>
            </a:extLst>
          </p:cNvPr>
          <p:cNvSpPr txBox="1"/>
          <p:nvPr/>
        </p:nvSpPr>
        <p:spPr>
          <a:xfrm>
            <a:off x="646771" y="5218771"/>
            <a:ext cx="5921297" cy="954107"/>
          </a:xfrm>
          <a:prstGeom prst="rect">
            <a:avLst/>
          </a:prstGeom>
          <a:noFill/>
        </p:spPr>
        <p:txBody>
          <a:bodyPr wrap="square" rtlCol="0">
            <a:spAutoFit/>
          </a:bodyPr>
          <a:lstStyle/>
          <a:p>
            <a:pPr algn="ctr"/>
            <a:r>
              <a:rPr lang="en-US" sz="2800" dirty="0" err="1">
                <a:latin typeface="Arial" panose="020B0604020202020204" pitchFamily="34" charset="0"/>
                <a:cs typeface="Arial" panose="020B0604020202020204" pitchFamily="34" charset="0"/>
              </a:rPr>
              <a:t>Giáo</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viên</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hướng</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dẫn</a:t>
            </a:r>
            <a:r>
              <a:rPr lang="en-US" sz="2800" dirty="0">
                <a:latin typeface="Arial" panose="020B0604020202020204" pitchFamily="34" charset="0"/>
                <a:cs typeface="Arial" panose="020B0604020202020204" pitchFamily="34" charset="0"/>
              </a:rPr>
              <a:t>:</a:t>
            </a:r>
          </a:p>
          <a:p>
            <a:pPr algn="ctr"/>
            <a:r>
              <a:rPr lang="en-US" sz="2800" b="1" dirty="0" err="1">
                <a:latin typeface="Arial" panose="020B0604020202020204" pitchFamily="34" charset="0"/>
                <a:cs typeface="Arial" panose="020B0604020202020204" pitchFamily="34" charset="0"/>
              </a:rPr>
              <a:t>ThS</a:t>
            </a:r>
            <a:r>
              <a:rPr lang="en-US" sz="2800" b="1" dirty="0">
                <a:latin typeface="Arial" panose="020B0604020202020204" pitchFamily="34" charset="0"/>
                <a:cs typeface="Arial" panose="020B0604020202020204" pitchFamily="34" charset="0"/>
              </a:rPr>
              <a:t>./TS: Nguyễn </a:t>
            </a:r>
            <a:r>
              <a:rPr lang="en-US" sz="2800" b="1" dirty="0" err="1">
                <a:latin typeface="Arial" panose="020B0604020202020204" pitchFamily="34" charset="0"/>
                <a:cs typeface="Arial" panose="020B0604020202020204" pitchFamily="34" charset="0"/>
              </a:rPr>
              <a:t>Trần</a:t>
            </a:r>
            <a:r>
              <a:rPr lang="en-US" sz="2800" b="1" dirty="0">
                <a:latin typeface="Arial" panose="020B0604020202020204" pitchFamily="34" charset="0"/>
                <a:cs typeface="Arial" panose="020B0604020202020204" pitchFamily="34" charset="0"/>
              </a:rPr>
              <a:t> </a:t>
            </a:r>
            <a:r>
              <a:rPr lang="en-US" sz="2800" b="1" dirty="0" err="1">
                <a:latin typeface="Arial" panose="020B0604020202020204" pitchFamily="34" charset="0"/>
                <a:cs typeface="Arial" panose="020B0604020202020204" pitchFamily="34" charset="0"/>
              </a:rPr>
              <a:t>Diễm</a:t>
            </a:r>
            <a:r>
              <a:rPr lang="en-US" sz="2800" b="1" dirty="0">
                <a:latin typeface="Arial" panose="020B0604020202020204" pitchFamily="34" charset="0"/>
                <a:cs typeface="Arial" panose="020B0604020202020204" pitchFamily="34" charset="0"/>
              </a:rPr>
              <a:t> </a:t>
            </a:r>
            <a:r>
              <a:rPr lang="en-US" sz="2800" b="1" dirty="0" err="1">
                <a:latin typeface="Arial" panose="020B0604020202020204" pitchFamily="34" charset="0"/>
                <a:cs typeface="Arial" panose="020B0604020202020204" pitchFamily="34" charset="0"/>
              </a:rPr>
              <a:t>Hạnh</a:t>
            </a:r>
            <a:endParaRPr lang="en-US" sz="2800" b="1" dirty="0">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A1683252-4E98-593D-838D-36F284DDDA15}"/>
              </a:ext>
            </a:extLst>
          </p:cNvPr>
          <p:cNvSpPr txBox="1"/>
          <p:nvPr/>
        </p:nvSpPr>
        <p:spPr>
          <a:xfrm>
            <a:off x="8062334" y="5218770"/>
            <a:ext cx="4360127" cy="1815882"/>
          </a:xfrm>
          <a:prstGeom prst="rect">
            <a:avLst/>
          </a:prstGeom>
          <a:noFill/>
        </p:spPr>
        <p:txBody>
          <a:bodyPr wrap="square" rtlCol="0">
            <a:spAutoFit/>
          </a:bodyPr>
          <a:lstStyle/>
          <a:p>
            <a:pPr algn="ctr"/>
            <a:r>
              <a:rPr lang="en-US" sz="2800" dirty="0">
                <a:latin typeface="Arial" panose="020B0604020202020204" pitchFamily="34" charset="0"/>
                <a:cs typeface="Arial" panose="020B0604020202020204" pitchFamily="34" charset="0"/>
              </a:rPr>
              <a:t>Sinh </a:t>
            </a:r>
            <a:r>
              <a:rPr lang="en-US" sz="2800" dirty="0" err="1">
                <a:latin typeface="Arial" panose="020B0604020202020204" pitchFamily="34" charset="0"/>
                <a:cs typeface="Arial" panose="020B0604020202020204" pitchFamily="34" charset="0"/>
              </a:rPr>
              <a:t>viên</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thực</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hiện</a:t>
            </a:r>
            <a:r>
              <a:rPr lang="en-US" sz="2800" dirty="0">
                <a:latin typeface="Arial" panose="020B0604020202020204" pitchFamily="34" charset="0"/>
                <a:cs typeface="Arial" panose="020B0604020202020204" pitchFamily="34" charset="0"/>
              </a:rPr>
              <a:t>:</a:t>
            </a:r>
          </a:p>
          <a:p>
            <a:pPr algn="ctr"/>
            <a:r>
              <a:rPr lang="en-US" sz="2800" dirty="0" err="1">
                <a:latin typeface="Arial" panose="020B0604020202020204" pitchFamily="34" charset="0"/>
                <a:cs typeface="Arial" panose="020B0604020202020204" pitchFamily="34" charset="0"/>
              </a:rPr>
              <a:t>Họ</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tên</a:t>
            </a:r>
            <a:r>
              <a:rPr lang="en-US" sz="2800" dirty="0">
                <a:latin typeface="Arial" panose="020B0604020202020204" pitchFamily="34" charset="0"/>
                <a:cs typeface="Arial" panose="020B0604020202020204" pitchFamily="34" charset="0"/>
              </a:rPr>
              <a:t>: </a:t>
            </a:r>
            <a:r>
              <a:rPr lang="en-US" sz="2800" b="1" dirty="0">
                <a:latin typeface="Arial" panose="020B0604020202020204" pitchFamily="34" charset="0"/>
                <a:cs typeface="Arial" panose="020B0604020202020204" pitchFamily="34" charset="0"/>
              </a:rPr>
              <a:t>Nguyễn </a:t>
            </a:r>
            <a:r>
              <a:rPr lang="en-US" sz="2800" b="1" dirty="0" err="1">
                <a:latin typeface="Arial" panose="020B0604020202020204" pitchFamily="34" charset="0"/>
                <a:cs typeface="Arial" panose="020B0604020202020204" pitchFamily="34" charset="0"/>
              </a:rPr>
              <a:t>Kế</a:t>
            </a:r>
            <a:r>
              <a:rPr lang="en-US" sz="2800" b="1" dirty="0">
                <a:latin typeface="Arial" panose="020B0604020202020204" pitchFamily="34" charset="0"/>
                <a:cs typeface="Arial" panose="020B0604020202020204" pitchFamily="34" charset="0"/>
              </a:rPr>
              <a:t> Tông</a:t>
            </a:r>
          </a:p>
          <a:p>
            <a:pPr algn="ctr"/>
            <a:r>
              <a:rPr lang="en-US" sz="2800" dirty="0" err="1">
                <a:latin typeface="Arial" panose="020B0604020202020204" pitchFamily="34" charset="0"/>
                <a:cs typeface="Arial" panose="020B0604020202020204" pitchFamily="34" charset="0"/>
              </a:rPr>
              <a:t>Mssv</a:t>
            </a:r>
            <a:r>
              <a:rPr lang="en-US" sz="2800" dirty="0">
                <a:latin typeface="Arial" panose="020B0604020202020204" pitchFamily="34" charset="0"/>
                <a:cs typeface="Arial" panose="020B0604020202020204" pitchFamily="34" charset="0"/>
              </a:rPr>
              <a:t>: 110122187</a:t>
            </a:r>
          </a:p>
          <a:p>
            <a:pPr algn="ctr"/>
            <a:r>
              <a:rPr lang="en-US" sz="2800" dirty="0" err="1">
                <a:latin typeface="Arial" panose="020B0604020202020204" pitchFamily="34" charset="0"/>
                <a:cs typeface="Arial" panose="020B0604020202020204" pitchFamily="34" charset="0"/>
              </a:rPr>
              <a:t>Lớp</a:t>
            </a:r>
            <a:r>
              <a:rPr lang="en-US" sz="2800" dirty="0">
                <a:latin typeface="Arial" panose="020B0604020202020204" pitchFamily="34" charset="0"/>
                <a:cs typeface="Arial" panose="020B0604020202020204" pitchFamily="34" charset="0"/>
              </a:rPr>
              <a:t>: DA22TTC</a:t>
            </a:r>
          </a:p>
        </p:txBody>
      </p:sp>
      <p:pic>
        <p:nvPicPr>
          <p:cNvPr id="9" name="Picture 2">
            <a:extLst>
              <a:ext uri="{FF2B5EF4-FFF2-40B4-BE49-F238E27FC236}">
                <a16:creationId xmlns:a16="http://schemas.microsoft.com/office/drawing/2014/main" id="{197B7C4B-0BE7-FCBD-EE14-7BE96FCCF5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6771" y="341060"/>
            <a:ext cx="914400" cy="898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601485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1238299" y="613602"/>
            <a:ext cx="12153801" cy="708779"/>
          </a:xfrm>
          <a:prstGeom prst="rect">
            <a:avLst/>
          </a:prstGeom>
          <a:noFill/>
          <a:ln/>
        </p:spPr>
        <p:txBody>
          <a:bodyPr wrap="none" lIns="0" tIns="0" rIns="0" bIns="0" rtlCol="0" anchor="t"/>
          <a:lstStyle/>
          <a:p>
            <a:pPr marL="0" indent="0" algn="ctr">
              <a:lnSpc>
                <a:spcPts val="5550"/>
              </a:lnSpc>
              <a:buNone/>
            </a:pPr>
            <a:r>
              <a:rPr lang="en-US" sz="4800" dirty="0" err="1">
                <a:latin typeface="Arial" panose="020B0604020202020204" pitchFamily="34" charset="0"/>
                <a:ea typeface="Alexandria" pitchFamily="34" charset="-122"/>
                <a:cs typeface="Arial" panose="020B0604020202020204" pitchFamily="34" charset="0"/>
              </a:rPr>
              <a:t>Một</a:t>
            </a:r>
            <a:r>
              <a:rPr lang="en-US" sz="4800" dirty="0">
                <a:latin typeface="Arial" panose="020B0604020202020204" pitchFamily="34" charset="0"/>
                <a:ea typeface="Alexandria" pitchFamily="34" charset="-122"/>
                <a:cs typeface="Arial" panose="020B0604020202020204" pitchFamily="34" charset="0"/>
              </a:rPr>
              <a:t> </a:t>
            </a:r>
            <a:r>
              <a:rPr lang="en-US" sz="4800" dirty="0" err="1">
                <a:latin typeface="Arial" panose="020B0604020202020204" pitchFamily="34" charset="0"/>
                <a:ea typeface="Alexandria" pitchFamily="34" charset="-122"/>
                <a:cs typeface="Arial" panose="020B0604020202020204" pitchFamily="34" charset="0"/>
              </a:rPr>
              <a:t>số</a:t>
            </a:r>
            <a:r>
              <a:rPr lang="en-US" sz="4800" dirty="0">
                <a:latin typeface="Arial" panose="020B0604020202020204" pitchFamily="34" charset="0"/>
                <a:ea typeface="Alexandria" pitchFamily="34" charset="-122"/>
                <a:cs typeface="Arial" panose="020B0604020202020204" pitchFamily="34" charset="0"/>
              </a:rPr>
              <a:t> </a:t>
            </a:r>
            <a:r>
              <a:rPr lang="en-US" sz="4800" dirty="0" err="1">
                <a:latin typeface="Arial" panose="020B0604020202020204" pitchFamily="34" charset="0"/>
                <a:ea typeface="Alexandria" pitchFamily="34" charset="-122"/>
                <a:cs typeface="Arial" panose="020B0604020202020204" pitchFamily="34" charset="0"/>
              </a:rPr>
              <a:t>thư</a:t>
            </a:r>
            <a:r>
              <a:rPr lang="en-US" sz="4800" dirty="0">
                <a:latin typeface="Arial" panose="020B0604020202020204" pitchFamily="34" charset="0"/>
                <a:ea typeface="Alexandria" pitchFamily="34" charset="-122"/>
                <a:cs typeface="Arial" panose="020B0604020202020204" pitchFamily="34" charset="0"/>
              </a:rPr>
              <a:t> viện lớp </a:t>
            </a:r>
            <a:r>
              <a:rPr lang="en-US" sz="4800" dirty="0" err="1">
                <a:latin typeface="Arial" panose="020B0604020202020204" pitchFamily="34" charset="0"/>
                <a:ea typeface="Alexandria" pitchFamily="34" charset="-122"/>
                <a:cs typeface="Arial" panose="020B0604020202020204" pitchFamily="34" charset="0"/>
              </a:rPr>
              <a:t>phổ</a:t>
            </a:r>
            <a:r>
              <a:rPr lang="en-US" sz="4800" dirty="0">
                <a:latin typeface="Arial" panose="020B0604020202020204" pitchFamily="34" charset="0"/>
                <a:ea typeface="Alexandria" pitchFamily="34" charset="-122"/>
                <a:cs typeface="Arial" panose="020B0604020202020204" pitchFamily="34" charset="0"/>
              </a:rPr>
              <a:t> </a:t>
            </a:r>
            <a:r>
              <a:rPr lang="en-US" sz="4800" dirty="0" err="1">
                <a:latin typeface="Arial" panose="020B0604020202020204" pitchFamily="34" charset="0"/>
                <a:ea typeface="Alexandria" pitchFamily="34" charset="-122"/>
                <a:cs typeface="Arial" panose="020B0604020202020204" pitchFamily="34" charset="0"/>
              </a:rPr>
              <a:t>biến</a:t>
            </a:r>
            <a:r>
              <a:rPr lang="en-US" sz="4800" dirty="0">
                <a:latin typeface="Arial" panose="020B0604020202020204" pitchFamily="34" charset="0"/>
                <a:ea typeface="Alexandria" pitchFamily="34" charset="-122"/>
                <a:cs typeface="Arial" panose="020B0604020202020204" pitchFamily="34" charset="0"/>
              </a:rPr>
              <a:t> </a:t>
            </a:r>
            <a:r>
              <a:rPr lang="en-US" sz="4800" dirty="0" err="1">
                <a:latin typeface="Arial" panose="020B0604020202020204" pitchFamily="34" charset="0"/>
                <a:ea typeface="Alexandria" pitchFamily="34" charset="-122"/>
                <a:cs typeface="Arial" panose="020B0604020202020204" pitchFamily="34" charset="0"/>
              </a:rPr>
              <a:t>trong</a:t>
            </a:r>
            <a:r>
              <a:rPr lang="en-US" sz="4800" dirty="0">
                <a:latin typeface="Arial" panose="020B0604020202020204" pitchFamily="34" charset="0"/>
                <a:ea typeface="Alexandria" pitchFamily="34" charset="-122"/>
                <a:cs typeface="Arial" panose="020B0604020202020204" pitchFamily="34" charset="0"/>
              </a:rPr>
              <a:t> </a:t>
            </a:r>
          </a:p>
          <a:p>
            <a:pPr marL="0" indent="0" algn="ctr">
              <a:lnSpc>
                <a:spcPts val="5550"/>
              </a:lnSpc>
              <a:buNone/>
            </a:pPr>
            <a:r>
              <a:rPr lang="en-US" sz="4800" dirty="0">
                <a:latin typeface="Arial" panose="020B0604020202020204" pitchFamily="34" charset="0"/>
                <a:ea typeface="Alexandria" pitchFamily="34" charset="-122"/>
                <a:cs typeface="Arial" panose="020B0604020202020204" pitchFamily="34" charset="0"/>
              </a:rPr>
              <a:t>.NET Framework</a:t>
            </a:r>
            <a:endParaRPr lang="en-US" sz="4800" dirty="0"/>
          </a:p>
        </p:txBody>
      </p:sp>
      <p:sp>
        <p:nvSpPr>
          <p:cNvPr id="3" name="Shape 1"/>
          <p:cNvSpPr/>
          <p:nvPr/>
        </p:nvSpPr>
        <p:spPr>
          <a:xfrm>
            <a:off x="793790" y="2353151"/>
            <a:ext cx="6408063" cy="2410897"/>
          </a:xfrm>
          <a:prstGeom prst="roundRect">
            <a:avLst>
              <a:gd name="adj" fmla="val 3952"/>
            </a:avLst>
          </a:prstGeom>
          <a:solidFill>
            <a:srgbClr val="D2DDF9"/>
          </a:solidFill>
          <a:ln w="7620">
            <a:solidFill>
              <a:srgbClr val="B8C3DF"/>
            </a:solidFill>
            <a:prstDash val="solid"/>
          </a:ln>
        </p:spPr>
        <p:txBody>
          <a:bodyPr/>
          <a:lstStyle/>
          <a:p>
            <a:endParaRPr lang="en-US" dirty="0"/>
          </a:p>
        </p:txBody>
      </p:sp>
      <p:sp>
        <p:nvSpPr>
          <p:cNvPr id="4" name="Text 2"/>
          <p:cNvSpPr/>
          <p:nvPr/>
        </p:nvSpPr>
        <p:spPr>
          <a:xfrm>
            <a:off x="1028224" y="2587585"/>
            <a:ext cx="2835235" cy="354330"/>
          </a:xfrm>
          <a:prstGeom prst="rect">
            <a:avLst/>
          </a:prstGeom>
          <a:noFill/>
          <a:ln/>
        </p:spPr>
        <p:txBody>
          <a:bodyPr wrap="none" lIns="0" tIns="0" rIns="0" bIns="0" rtlCol="0" anchor="t"/>
          <a:lstStyle/>
          <a:p>
            <a:pPr marL="0" indent="0">
              <a:lnSpc>
                <a:spcPts val="2750"/>
              </a:lnSpc>
              <a:buNone/>
            </a:pPr>
            <a:r>
              <a:rPr lang="en-US" sz="2400" dirty="0">
                <a:latin typeface="Arial" panose="020B0604020202020204" pitchFamily="34" charset="0"/>
                <a:ea typeface="Alexandria" pitchFamily="34" charset="-122"/>
                <a:cs typeface="Arial" panose="020B0604020202020204" pitchFamily="34" charset="0"/>
              </a:rPr>
              <a:t>System</a:t>
            </a:r>
            <a:endParaRPr lang="en-US" sz="2400" dirty="0"/>
          </a:p>
        </p:txBody>
      </p:sp>
      <p:sp>
        <p:nvSpPr>
          <p:cNvPr id="5" name="Text 3"/>
          <p:cNvSpPr/>
          <p:nvPr/>
        </p:nvSpPr>
        <p:spPr>
          <a:xfrm>
            <a:off x="1028224" y="3078004"/>
            <a:ext cx="5939195" cy="1451610"/>
          </a:xfrm>
          <a:prstGeom prst="rect">
            <a:avLst/>
          </a:prstGeom>
          <a:noFill/>
          <a:ln/>
        </p:spPr>
        <p:txBody>
          <a:bodyPr wrap="square" lIns="0" tIns="0" rIns="0" bIns="0" rtlCol="0" anchor="t"/>
          <a:lstStyle/>
          <a:p>
            <a:pPr marL="0" indent="0">
              <a:lnSpc>
                <a:spcPts val="2850"/>
              </a:lnSpc>
              <a:buNone/>
            </a:pPr>
            <a:r>
              <a:rPr lang="en-US" sz="2000" dirty="0">
                <a:latin typeface="Arial" panose="020B0604020202020204" pitchFamily="34" charset="0"/>
                <a:ea typeface="Nobile" pitchFamily="34" charset="-122"/>
                <a:cs typeface="Arial" panose="020B0604020202020204" pitchFamily="34" charset="0"/>
              </a:rPr>
              <a:t>Cung cấp các class cơ bản cho việc quản lý các loại dữ liệu như số, chuỗi, và mảng, </a:t>
            </a:r>
            <a:r>
              <a:rPr lang="en-US" sz="2000" dirty="0" err="1">
                <a:latin typeface="Arial" panose="020B0604020202020204" pitchFamily="34" charset="0"/>
                <a:ea typeface="Nobile" pitchFamily="34" charset="-122"/>
                <a:cs typeface="Arial" panose="020B0604020202020204" pitchFamily="34" charset="0"/>
              </a:rPr>
              <a:t>cũng</a:t>
            </a:r>
            <a:r>
              <a:rPr lang="en-US" sz="2000" dirty="0">
                <a:latin typeface="Arial" panose="020B0604020202020204" pitchFamily="34" charset="0"/>
                <a:ea typeface="Nobile" pitchFamily="34" charset="-122"/>
                <a:cs typeface="Arial" panose="020B0604020202020204" pitchFamily="34" charset="0"/>
              </a:rPr>
              <a:t> như các chức năng thiết yếu như xử lý lỗi, ngày giờ, và các dữ liệu chung.</a:t>
            </a:r>
            <a:endParaRPr lang="en-US" sz="2000" dirty="0"/>
          </a:p>
        </p:txBody>
      </p:sp>
      <p:sp>
        <p:nvSpPr>
          <p:cNvPr id="6" name="Shape 4"/>
          <p:cNvSpPr/>
          <p:nvPr/>
        </p:nvSpPr>
        <p:spPr>
          <a:xfrm>
            <a:off x="7428667" y="2353151"/>
            <a:ext cx="6408063" cy="2410897"/>
          </a:xfrm>
          <a:prstGeom prst="roundRect">
            <a:avLst>
              <a:gd name="adj" fmla="val 3952"/>
            </a:avLst>
          </a:prstGeom>
          <a:solidFill>
            <a:srgbClr val="D2DDF9"/>
          </a:solidFill>
          <a:ln w="7620">
            <a:solidFill>
              <a:srgbClr val="B8C3DF"/>
            </a:solidFill>
            <a:prstDash val="solid"/>
          </a:ln>
        </p:spPr>
      </p:sp>
      <p:sp>
        <p:nvSpPr>
          <p:cNvPr id="7" name="Text 5"/>
          <p:cNvSpPr/>
          <p:nvPr/>
        </p:nvSpPr>
        <p:spPr>
          <a:xfrm>
            <a:off x="7663101" y="2587585"/>
            <a:ext cx="2835235" cy="354330"/>
          </a:xfrm>
          <a:prstGeom prst="rect">
            <a:avLst/>
          </a:prstGeom>
          <a:noFill/>
          <a:ln/>
        </p:spPr>
        <p:txBody>
          <a:bodyPr wrap="none" lIns="0" tIns="0" rIns="0" bIns="0" rtlCol="0" anchor="t"/>
          <a:lstStyle/>
          <a:p>
            <a:pPr marL="0" indent="0">
              <a:lnSpc>
                <a:spcPts val="2750"/>
              </a:lnSpc>
              <a:buNone/>
            </a:pPr>
            <a:r>
              <a:rPr lang="en-US" sz="2400" dirty="0">
                <a:latin typeface="Arial" panose="020B0604020202020204" pitchFamily="34" charset="0"/>
                <a:ea typeface="Alexandria" pitchFamily="34" charset="-122"/>
                <a:cs typeface="Arial" panose="020B0604020202020204" pitchFamily="34" charset="0"/>
              </a:rPr>
              <a:t>System.Collections</a:t>
            </a:r>
            <a:endParaRPr lang="en-US" sz="2400" dirty="0"/>
          </a:p>
        </p:txBody>
      </p:sp>
      <p:sp>
        <p:nvSpPr>
          <p:cNvPr id="8" name="Text 6"/>
          <p:cNvSpPr/>
          <p:nvPr/>
        </p:nvSpPr>
        <p:spPr>
          <a:xfrm>
            <a:off x="7663101" y="3078004"/>
            <a:ext cx="5939195" cy="1088708"/>
          </a:xfrm>
          <a:prstGeom prst="rect">
            <a:avLst/>
          </a:prstGeom>
          <a:noFill/>
          <a:ln/>
        </p:spPr>
        <p:txBody>
          <a:bodyPr wrap="square" lIns="0" tIns="0" rIns="0" bIns="0" rtlCol="0" anchor="t"/>
          <a:lstStyle/>
          <a:p>
            <a:pPr marL="0" indent="0">
              <a:lnSpc>
                <a:spcPts val="2850"/>
              </a:lnSpc>
              <a:buNone/>
            </a:pPr>
            <a:r>
              <a:rPr lang="en-US" sz="2000" dirty="0">
                <a:latin typeface="Arial" panose="020B0604020202020204" pitchFamily="34" charset="0"/>
                <a:ea typeface="Nobile" pitchFamily="34" charset="-122"/>
                <a:cs typeface="Arial" panose="020B0604020202020204" pitchFamily="34" charset="0"/>
              </a:rPr>
              <a:t>Cho phép lưu trữ và quản lý dữ liệu dưới nhiều dạng cấu trúc dữ liệu như mảng, danh sách, stack, queue và hash table.</a:t>
            </a:r>
            <a:endParaRPr lang="en-US" sz="2000" dirty="0"/>
          </a:p>
        </p:txBody>
      </p:sp>
      <p:sp>
        <p:nvSpPr>
          <p:cNvPr id="9" name="Shape 7"/>
          <p:cNvSpPr/>
          <p:nvPr/>
        </p:nvSpPr>
        <p:spPr>
          <a:xfrm>
            <a:off x="793790" y="4990862"/>
            <a:ext cx="6408063" cy="2047994"/>
          </a:xfrm>
          <a:prstGeom prst="roundRect">
            <a:avLst>
              <a:gd name="adj" fmla="val 4652"/>
            </a:avLst>
          </a:prstGeom>
          <a:solidFill>
            <a:srgbClr val="D2DDF9"/>
          </a:solidFill>
          <a:ln w="7620">
            <a:solidFill>
              <a:srgbClr val="B8C3DF"/>
            </a:solidFill>
            <a:prstDash val="solid"/>
          </a:ln>
        </p:spPr>
      </p:sp>
      <p:sp>
        <p:nvSpPr>
          <p:cNvPr id="10" name="Text 8"/>
          <p:cNvSpPr/>
          <p:nvPr/>
        </p:nvSpPr>
        <p:spPr>
          <a:xfrm>
            <a:off x="1028224" y="5225296"/>
            <a:ext cx="2835235" cy="354330"/>
          </a:xfrm>
          <a:prstGeom prst="rect">
            <a:avLst/>
          </a:prstGeom>
          <a:noFill/>
          <a:ln/>
        </p:spPr>
        <p:txBody>
          <a:bodyPr wrap="none" lIns="0" tIns="0" rIns="0" bIns="0" rtlCol="0" anchor="t"/>
          <a:lstStyle/>
          <a:p>
            <a:pPr marL="0" indent="0">
              <a:lnSpc>
                <a:spcPts val="2750"/>
              </a:lnSpc>
              <a:buNone/>
            </a:pPr>
            <a:r>
              <a:rPr lang="en-US" sz="2400" dirty="0">
                <a:latin typeface="Arial" panose="020B0604020202020204" pitchFamily="34" charset="0"/>
                <a:ea typeface="Alexandria" pitchFamily="34" charset="-122"/>
                <a:cs typeface="Arial" panose="020B0604020202020204" pitchFamily="34" charset="0"/>
              </a:rPr>
              <a:t>System.IO</a:t>
            </a:r>
            <a:endParaRPr lang="en-US" sz="2400" dirty="0"/>
          </a:p>
        </p:txBody>
      </p:sp>
      <p:sp>
        <p:nvSpPr>
          <p:cNvPr id="11" name="Text 9"/>
          <p:cNvSpPr/>
          <p:nvPr/>
        </p:nvSpPr>
        <p:spPr>
          <a:xfrm>
            <a:off x="1028224" y="5715714"/>
            <a:ext cx="5939195" cy="1088708"/>
          </a:xfrm>
          <a:prstGeom prst="rect">
            <a:avLst/>
          </a:prstGeom>
          <a:noFill/>
          <a:ln/>
        </p:spPr>
        <p:txBody>
          <a:bodyPr wrap="square" lIns="0" tIns="0" rIns="0" bIns="0" rtlCol="0" anchor="t"/>
          <a:lstStyle/>
          <a:p>
            <a:pPr marL="0" indent="0">
              <a:lnSpc>
                <a:spcPts val="2850"/>
              </a:lnSpc>
              <a:buNone/>
            </a:pPr>
            <a:r>
              <a:rPr lang="en-US" sz="2000" dirty="0">
                <a:latin typeface="Arial" panose="020B0604020202020204" pitchFamily="34" charset="0"/>
                <a:ea typeface="Nobile" pitchFamily="34" charset="-122"/>
                <a:cs typeface="Arial" panose="020B0604020202020204" pitchFamily="34" charset="0"/>
              </a:rPr>
              <a:t>Xử lý các hoạt động nhập/xuất (I/O) với file và luồng (stream). Nó cho phép đọc và ghi dữ liệu từ các file, đồng thời hỗ trợ quản lý các thư mục file.</a:t>
            </a:r>
            <a:endParaRPr lang="en-US" sz="2000" dirty="0"/>
          </a:p>
        </p:txBody>
      </p:sp>
      <p:sp>
        <p:nvSpPr>
          <p:cNvPr id="12" name="Shape 10"/>
          <p:cNvSpPr/>
          <p:nvPr/>
        </p:nvSpPr>
        <p:spPr>
          <a:xfrm>
            <a:off x="7428667" y="4990862"/>
            <a:ext cx="6408063" cy="2047994"/>
          </a:xfrm>
          <a:prstGeom prst="roundRect">
            <a:avLst>
              <a:gd name="adj" fmla="val 4652"/>
            </a:avLst>
          </a:prstGeom>
          <a:solidFill>
            <a:srgbClr val="D2DDF9"/>
          </a:solidFill>
          <a:ln w="7620">
            <a:solidFill>
              <a:srgbClr val="B8C3DF"/>
            </a:solidFill>
            <a:prstDash val="solid"/>
          </a:ln>
        </p:spPr>
      </p:sp>
      <p:sp>
        <p:nvSpPr>
          <p:cNvPr id="13" name="Text 11"/>
          <p:cNvSpPr/>
          <p:nvPr/>
        </p:nvSpPr>
        <p:spPr>
          <a:xfrm>
            <a:off x="7663101" y="5225296"/>
            <a:ext cx="3801189" cy="354330"/>
          </a:xfrm>
          <a:prstGeom prst="rect">
            <a:avLst/>
          </a:prstGeom>
          <a:noFill/>
          <a:ln/>
        </p:spPr>
        <p:txBody>
          <a:bodyPr wrap="none" lIns="0" tIns="0" rIns="0" bIns="0" rtlCol="0" anchor="t"/>
          <a:lstStyle/>
          <a:p>
            <a:pPr marL="0" indent="0">
              <a:lnSpc>
                <a:spcPts val="2750"/>
              </a:lnSpc>
              <a:buNone/>
            </a:pPr>
            <a:r>
              <a:rPr lang="en-US" sz="2400" dirty="0">
                <a:latin typeface="Arial" panose="020B0604020202020204" pitchFamily="34" charset="0"/>
                <a:ea typeface="Alexandria" pitchFamily="34" charset="-122"/>
                <a:cs typeface="Arial" panose="020B0604020202020204" pitchFamily="34" charset="0"/>
              </a:rPr>
              <a:t>System.Collections.Generic</a:t>
            </a:r>
            <a:endParaRPr lang="en-US" sz="2400" dirty="0"/>
          </a:p>
        </p:txBody>
      </p:sp>
      <p:sp>
        <p:nvSpPr>
          <p:cNvPr id="14" name="Text 12"/>
          <p:cNvSpPr/>
          <p:nvPr/>
        </p:nvSpPr>
        <p:spPr>
          <a:xfrm>
            <a:off x="7663101" y="5715714"/>
            <a:ext cx="5939195" cy="725805"/>
          </a:xfrm>
          <a:prstGeom prst="rect">
            <a:avLst/>
          </a:prstGeom>
          <a:noFill/>
          <a:ln/>
        </p:spPr>
        <p:txBody>
          <a:bodyPr wrap="square" lIns="0" tIns="0" rIns="0" bIns="0" rtlCol="0" anchor="t"/>
          <a:lstStyle/>
          <a:p>
            <a:pPr marL="0" indent="0">
              <a:lnSpc>
                <a:spcPts val="2850"/>
              </a:lnSpc>
              <a:buNone/>
            </a:pPr>
            <a:r>
              <a:rPr lang="en-US" sz="2000" dirty="0">
                <a:latin typeface="Arial" panose="020B0604020202020204" pitchFamily="34" charset="0"/>
                <a:ea typeface="Nobile" pitchFamily="34" charset="-122"/>
                <a:cs typeface="Arial" panose="020B0604020202020204" pitchFamily="34" charset="0"/>
              </a:rPr>
              <a:t>Hỗ trợ kiểu dữ liệu tổng quát (Generic), giúp tăng tính an toàn kiểu dữ liệu và hiệu suất.</a:t>
            </a:r>
            <a:endParaRPr lang="en-US" sz="2000" dirty="0"/>
          </a:p>
        </p:txBody>
      </p:sp>
    </p:spTree>
    <p:extLst>
      <p:ext uri="{BB962C8B-B14F-4D97-AF65-F5344CB8AC3E}">
        <p14:creationId xmlns:p14="http://schemas.microsoft.com/office/powerpoint/2010/main" val="30037246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1465005" y="899296"/>
            <a:ext cx="9927074" cy="692706"/>
          </a:xfrm>
          <a:prstGeom prst="rect">
            <a:avLst/>
          </a:prstGeom>
          <a:noFill/>
          <a:ln/>
        </p:spPr>
        <p:txBody>
          <a:bodyPr wrap="none" lIns="0" tIns="0" rIns="0" bIns="0" rtlCol="0" anchor="t"/>
          <a:lstStyle/>
          <a:p>
            <a:pPr marL="0" indent="0">
              <a:lnSpc>
                <a:spcPts val="5450"/>
              </a:lnSpc>
              <a:buNone/>
            </a:pPr>
            <a:r>
              <a:rPr lang="en-US" sz="4800" dirty="0">
                <a:latin typeface="Arial" panose="020B0604020202020204" pitchFamily="34" charset="0"/>
                <a:ea typeface="Alexandria" pitchFamily="34" charset="-122"/>
                <a:cs typeface="Arial" panose="020B0604020202020204" pitchFamily="34" charset="0"/>
              </a:rPr>
              <a:t>C#: Ngôn ngữ lập trình đa mục đích</a:t>
            </a:r>
            <a:endParaRPr lang="en-US" sz="4800" dirty="0"/>
          </a:p>
        </p:txBody>
      </p:sp>
      <p:sp>
        <p:nvSpPr>
          <p:cNvPr id="4" name="Shape 1"/>
          <p:cNvSpPr/>
          <p:nvPr/>
        </p:nvSpPr>
        <p:spPr>
          <a:xfrm>
            <a:off x="1374994" y="2013693"/>
            <a:ext cx="498753" cy="498753"/>
          </a:xfrm>
          <a:prstGeom prst="roundRect">
            <a:avLst>
              <a:gd name="adj" fmla="val 18669"/>
            </a:avLst>
          </a:prstGeom>
          <a:solidFill>
            <a:srgbClr val="D2DDF9"/>
          </a:solidFill>
          <a:ln w="7620">
            <a:solidFill>
              <a:srgbClr val="B8C3DF"/>
            </a:solidFill>
            <a:prstDash val="solid"/>
          </a:ln>
        </p:spPr>
      </p:sp>
      <p:sp>
        <p:nvSpPr>
          <p:cNvPr id="5" name="Text 2"/>
          <p:cNvSpPr/>
          <p:nvPr/>
        </p:nvSpPr>
        <p:spPr>
          <a:xfrm>
            <a:off x="1561922" y="2096799"/>
            <a:ext cx="124778" cy="332542"/>
          </a:xfrm>
          <a:prstGeom prst="rect">
            <a:avLst/>
          </a:prstGeom>
          <a:noFill/>
          <a:ln/>
        </p:spPr>
        <p:txBody>
          <a:bodyPr wrap="none" lIns="0" tIns="0" rIns="0" bIns="0" rtlCol="0" anchor="t"/>
          <a:lstStyle/>
          <a:p>
            <a:pPr marL="0" indent="0" algn="ctr">
              <a:lnSpc>
                <a:spcPts val="2600"/>
              </a:lnSpc>
              <a:buNone/>
            </a:pPr>
            <a:r>
              <a:rPr lang="en-US" sz="2600" dirty="0">
                <a:latin typeface="Arial" panose="020B0604020202020204" pitchFamily="34" charset="0"/>
                <a:ea typeface="Alexandria" pitchFamily="34" charset="-122"/>
                <a:cs typeface="Arial" panose="020B0604020202020204" pitchFamily="34" charset="0"/>
              </a:rPr>
              <a:t>1</a:t>
            </a:r>
            <a:endParaRPr lang="en-US" sz="2600" dirty="0"/>
          </a:p>
        </p:txBody>
      </p:sp>
      <p:sp>
        <p:nvSpPr>
          <p:cNvPr id="6" name="Text 3"/>
          <p:cNvSpPr/>
          <p:nvPr/>
        </p:nvSpPr>
        <p:spPr>
          <a:xfrm>
            <a:off x="2095442" y="2013693"/>
            <a:ext cx="2771180" cy="346472"/>
          </a:xfrm>
          <a:prstGeom prst="rect">
            <a:avLst/>
          </a:prstGeom>
          <a:noFill/>
          <a:ln/>
        </p:spPr>
        <p:txBody>
          <a:bodyPr wrap="none" lIns="0" tIns="0" rIns="0" bIns="0" rtlCol="0" anchor="t"/>
          <a:lstStyle/>
          <a:p>
            <a:pPr marL="0" indent="0">
              <a:lnSpc>
                <a:spcPts val="2700"/>
              </a:lnSpc>
              <a:buNone/>
            </a:pPr>
            <a:r>
              <a:rPr lang="en-US" sz="2400" dirty="0">
                <a:latin typeface="Arial" panose="020B0604020202020204" pitchFamily="34" charset="0"/>
                <a:ea typeface="Alexandria" pitchFamily="34" charset="-122"/>
                <a:cs typeface="Arial" panose="020B0604020202020204" pitchFamily="34" charset="0"/>
              </a:rPr>
              <a:t>Tổng quan</a:t>
            </a:r>
            <a:endParaRPr lang="en-US" sz="2400" dirty="0"/>
          </a:p>
        </p:txBody>
      </p:sp>
      <p:sp>
        <p:nvSpPr>
          <p:cNvPr id="7" name="Text 4"/>
          <p:cNvSpPr/>
          <p:nvPr/>
        </p:nvSpPr>
        <p:spPr>
          <a:xfrm>
            <a:off x="2095442" y="2493158"/>
            <a:ext cx="3491270" cy="1418749"/>
          </a:xfrm>
          <a:prstGeom prst="rect">
            <a:avLst/>
          </a:prstGeom>
          <a:noFill/>
          <a:ln/>
        </p:spPr>
        <p:txBody>
          <a:bodyPr wrap="square" lIns="0" tIns="0" rIns="0" bIns="0" rtlCol="0" anchor="t"/>
          <a:lstStyle/>
          <a:p>
            <a:pPr marL="0" indent="0">
              <a:lnSpc>
                <a:spcPts val="2750"/>
              </a:lnSpc>
              <a:buNone/>
            </a:pPr>
            <a:r>
              <a:rPr lang="en-US" sz="2000" dirty="0">
                <a:latin typeface="Arial" panose="020B0604020202020204" pitchFamily="34" charset="0"/>
                <a:ea typeface="Nobile" pitchFamily="34" charset="-122"/>
                <a:cs typeface="Arial" panose="020B0604020202020204" pitchFamily="34" charset="0"/>
              </a:rPr>
              <a:t>C# là một ngôn ngữ lập trình đa mục đích, được phát triển bởi Microsoft và ra mắt lần đầu tiên vào năm 2000.</a:t>
            </a:r>
            <a:endParaRPr lang="en-US" sz="2000" dirty="0"/>
          </a:p>
        </p:txBody>
      </p:sp>
      <p:sp>
        <p:nvSpPr>
          <p:cNvPr id="8" name="Shape 5"/>
          <p:cNvSpPr/>
          <p:nvPr/>
        </p:nvSpPr>
        <p:spPr>
          <a:xfrm>
            <a:off x="6648600" y="2013693"/>
            <a:ext cx="498753" cy="498753"/>
          </a:xfrm>
          <a:prstGeom prst="roundRect">
            <a:avLst>
              <a:gd name="adj" fmla="val 18669"/>
            </a:avLst>
          </a:prstGeom>
          <a:solidFill>
            <a:srgbClr val="D2DDF9"/>
          </a:solidFill>
          <a:ln w="7620">
            <a:solidFill>
              <a:srgbClr val="B8C3DF"/>
            </a:solidFill>
            <a:prstDash val="solid"/>
          </a:ln>
        </p:spPr>
      </p:sp>
      <p:sp>
        <p:nvSpPr>
          <p:cNvPr id="9" name="Text 6"/>
          <p:cNvSpPr/>
          <p:nvPr/>
        </p:nvSpPr>
        <p:spPr>
          <a:xfrm>
            <a:off x="6800642" y="2096799"/>
            <a:ext cx="194548" cy="332542"/>
          </a:xfrm>
          <a:prstGeom prst="rect">
            <a:avLst/>
          </a:prstGeom>
          <a:noFill/>
          <a:ln/>
        </p:spPr>
        <p:txBody>
          <a:bodyPr wrap="none" lIns="0" tIns="0" rIns="0" bIns="0" rtlCol="0" anchor="t"/>
          <a:lstStyle/>
          <a:p>
            <a:pPr marL="0" indent="0" algn="ctr">
              <a:lnSpc>
                <a:spcPts val="2600"/>
              </a:lnSpc>
              <a:buNone/>
            </a:pPr>
            <a:r>
              <a:rPr lang="en-US" sz="2600" dirty="0">
                <a:latin typeface="Arial" panose="020B0604020202020204" pitchFamily="34" charset="0"/>
                <a:ea typeface="Alexandria" pitchFamily="34" charset="-122"/>
                <a:cs typeface="Arial" panose="020B0604020202020204" pitchFamily="34" charset="0"/>
              </a:rPr>
              <a:t>2</a:t>
            </a:r>
            <a:endParaRPr lang="en-US" sz="2600" dirty="0"/>
          </a:p>
        </p:txBody>
      </p:sp>
      <p:sp>
        <p:nvSpPr>
          <p:cNvPr id="10" name="Text 7"/>
          <p:cNvSpPr/>
          <p:nvPr/>
        </p:nvSpPr>
        <p:spPr>
          <a:xfrm>
            <a:off x="7369047" y="2013693"/>
            <a:ext cx="2771180" cy="346472"/>
          </a:xfrm>
          <a:prstGeom prst="rect">
            <a:avLst/>
          </a:prstGeom>
          <a:noFill/>
          <a:ln/>
        </p:spPr>
        <p:txBody>
          <a:bodyPr wrap="none" lIns="0" tIns="0" rIns="0" bIns="0" rtlCol="0" anchor="t"/>
          <a:lstStyle/>
          <a:p>
            <a:pPr marL="0" indent="0">
              <a:lnSpc>
                <a:spcPts val="2700"/>
              </a:lnSpc>
              <a:buNone/>
            </a:pPr>
            <a:r>
              <a:rPr lang="en-US" sz="2400" dirty="0">
                <a:latin typeface="Arial" panose="020B0604020202020204" pitchFamily="34" charset="0"/>
                <a:ea typeface="Alexandria" pitchFamily="34" charset="-122"/>
                <a:cs typeface="Arial" panose="020B0604020202020204" pitchFamily="34" charset="0"/>
              </a:rPr>
              <a:t>Lợi ích</a:t>
            </a:r>
            <a:endParaRPr lang="en-US" sz="2400" dirty="0"/>
          </a:p>
        </p:txBody>
      </p:sp>
      <p:sp>
        <p:nvSpPr>
          <p:cNvPr id="11" name="Text 8"/>
          <p:cNvSpPr/>
          <p:nvPr/>
        </p:nvSpPr>
        <p:spPr>
          <a:xfrm>
            <a:off x="7369047" y="2493158"/>
            <a:ext cx="4023032" cy="2128123"/>
          </a:xfrm>
          <a:prstGeom prst="rect">
            <a:avLst/>
          </a:prstGeom>
          <a:noFill/>
          <a:ln/>
        </p:spPr>
        <p:txBody>
          <a:bodyPr wrap="square" lIns="0" tIns="0" rIns="0" bIns="0" rtlCol="0" anchor="t"/>
          <a:lstStyle/>
          <a:p>
            <a:pPr marL="0" indent="0">
              <a:lnSpc>
                <a:spcPts val="2750"/>
              </a:lnSpc>
              <a:buNone/>
            </a:pPr>
            <a:r>
              <a:rPr lang="en-US" sz="2000" dirty="0">
                <a:latin typeface="Arial" panose="020B0604020202020204" pitchFamily="34" charset="0"/>
                <a:ea typeface="Nobile" pitchFamily="34" charset="-122"/>
                <a:cs typeface="Arial" panose="020B0604020202020204" pitchFamily="34" charset="0"/>
              </a:rPr>
              <a:t>Hỗ trợ việc phát triển các ứng dụng Windows, Website và Game một cách dễ dàng. Ngôn ngữ lập trình C# phù hợp cho cả những người mới bắt đầu và những chuyên gia.</a:t>
            </a:r>
            <a:endParaRPr lang="en-US" sz="2000" dirty="0"/>
          </a:p>
        </p:txBody>
      </p:sp>
      <p:sp>
        <p:nvSpPr>
          <p:cNvPr id="12" name="Shape 9"/>
          <p:cNvSpPr/>
          <p:nvPr/>
        </p:nvSpPr>
        <p:spPr>
          <a:xfrm>
            <a:off x="2384061" y="4621281"/>
            <a:ext cx="498753" cy="498753"/>
          </a:xfrm>
          <a:prstGeom prst="roundRect">
            <a:avLst>
              <a:gd name="adj" fmla="val 18669"/>
            </a:avLst>
          </a:prstGeom>
          <a:solidFill>
            <a:srgbClr val="D2DDF9"/>
          </a:solidFill>
          <a:ln w="7620">
            <a:solidFill>
              <a:srgbClr val="B8C3DF"/>
            </a:solidFill>
            <a:prstDash val="solid"/>
          </a:ln>
        </p:spPr>
      </p:sp>
      <p:sp>
        <p:nvSpPr>
          <p:cNvPr id="13" name="Text 10"/>
          <p:cNvSpPr/>
          <p:nvPr/>
        </p:nvSpPr>
        <p:spPr>
          <a:xfrm>
            <a:off x="2535508" y="4704387"/>
            <a:ext cx="195858" cy="332542"/>
          </a:xfrm>
          <a:prstGeom prst="rect">
            <a:avLst/>
          </a:prstGeom>
          <a:noFill/>
          <a:ln/>
        </p:spPr>
        <p:txBody>
          <a:bodyPr wrap="none" lIns="0" tIns="0" rIns="0" bIns="0" rtlCol="0" anchor="t"/>
          <a:lstStyle/>
          <a:p>
            <a:pPr marL="0" indent="0" algn="ctr">
              <a:lnSpc>
                <a:spcPts val="2600"/>
              </a:lnSpc>
              <a:buNone/>
            </a:pPr>
            <a:r>
              <a:rPr lang="en-US" sz="2600" dirty="0">
                <a:latin typeface="Arial" panose="020B0604020202020204" pitchFamily="34" charset="0"/>
                <a:ea typeface="Alexandria" pitchFamily="34" charset="-122"/>
                <a:cs typeface="Arial" panose="020B0604020202020204" pitchFamily="34" charset="0"/>
              </a:rPr>
              <a:t>3</a:t>
            </a:r>
            <a:endParaRPr lang="en-US" sz="2600" dirty="0"/>
          </a:p>
        </p:txBody>
      </p:sp>
      <p:sp>
        <p:nvSpPr>
          <p:cNvPr id="14" name="Text 11"/>
          <p:cNvSpPr/>
          <p:nvPr/>
        </p:nvSpPr>
        <p:spPr>
          <a:xfrm>
            <a:off x="3104508" y="4621281"/>
            <a:ext cx="2771180" cy="346472"/>
          </a:xfrm>
          <a:prstGeom prst="rect">
            <a:avLst/>
          </a:prstGeom>
          <a:noFill/>
          <a:ln/>
        </p:spPr>
        <p:txBody>
          <a:bodyPr wrap="none" lIns="0" tIns="0" rIns="0" bIns="0" rtlCol="0" anchor="t"/>
          <a:lstStyle/>
          <a:p>
            <a:pPr marL="0" indent="0">
              <a:lnSpc>
                <a:spcPts val="2700"/>
              </a:lnSpc>
              <a:buNone/>
            </a:pPr>
            <a:r>
              <a:rPr lang="en-US" sz="2400" dirty="0">
                <a:latin typeface="Arial" panose="020B0604020202020204" pitchFamily="34" charset="0"/>
                <a:ea typeface="Alexandria" pitchFamily="34" charset="-122"/>
                <a:cs typeface="Arial" panose="020B0604020202020204" pitchFamily="34" charset="0"/>
              </a:rPr>
              <a:t>Ưu điểm</a:t>
            </a:r>
            <a:endParaRPr lang="en-US" sz="2400" dirty="0"/>
          </a:p>
        </p:txBody>
      </p:sp>
      <p:sp>
        <p:nvSpPr>
          <p:cNvPr id="15" name="Text 12"/>
          <p:cNvSpPr/>
          <p:nvPr/>
        </p:nvSpPr>
        <p:spPr>
          <a:xfrm>
            <a:off x="3104507" y="5100746"/>
            <a:ext cx="4264539" cy="2229558"/>
          </a:xfrm>
          <a:prstGeom prst="rect">
            <a:avLst/>
          </a:prstGeom>
          <a:noFill/>
          <a:ln/>
        </p:spPr>
        <p:txBody>
          <a:bodyPr wrap="square" lIns="0" tIns="0" rIns="0" bIns="0" rtlCol="0" anchor="t"/>
          <a:lstStyle/>
          <a:p>
            <a:pPr marL="0" indent="0">
              <a:lnSpc>
                <a:spcPts val="2750"/>
              </a:lnSpc>
              <a:buNone/>
            </a:pPr>
            <a:r>
              <a:rPr lang="en-US" sz="2000" dirty="0">
                <a:latin typeface="Arial" panose="020B0604020202020204" pitchFamily="34" charset="0"/>
                <a:ea typeface="Nobile" pitchFamily="34" charset="-122"/>
                <a:cs typeface="Arial" panose="020B0604020202020204" pitchFamily="34" charset="0"/>
              </a:rPr>
              <a:t>Với mã quản lý và cơ chế bảo vệ bộ nhớ, hạn chế được nhiều lỗi liên quan đến quản lý bộ nhớ. Được tối ưu hóa để chạy nhanh và hiệu quả trên .NET runtime, thích hợp cho các ứng dụng đòi hỏi hiệu suất cao.</a:t>
            </a:r>
            <a:endParaRPr lang="en-US" sz="2000" dirty="0"/>
          </a:p>
        </p:txBody>
      </p:sp>
    </p:spTree>
    <p:extLst>
      <p:ext uri="{BB962C8B-B14F-4D97-AF65-F5344CB8AC3E}">
        <p14:creationId xmlns:p14="http://schemas.microsoft.com/office/powerpoint/2010/main" val="35470753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1441307" y="478244"/>
            <a:ext cx="7733348" cy="1259681"/>
          </a:xfrm>
          <a:prstGeom prst="rect">
            <a:avLst/>
          </a:prstGeom>
          <a:noFill/>
          <a:ln/>
        </p:spPr>
        <p:txBody>
          <a:bodyPr wrap="square" lIns="0" tIns="0" rIns="0" bIns="0" rtlCol="0" anchor="t"/>
          <a:lstStyle/>
          <a:p>
            <a:pPr marL="0" indent="0">
              <a:lnSpc>
                <a:spcPts val="4950"/>
              </a:lnSpc>
              <a:buNone/>
            </a:pPr>
            <a:r>
              <a:rPr lang="en-US" sz="4800" dirty="0">
                <a:latin typeface="Arial" panose="020B0604020202020204" pitchFamily="34" charset="0"/>
                <a:ea typeface="Alexandria" pitchFamily="34" charset="-122"/>
                <a:cs typeface="Arial" panose="020B0604020202020204" pitchFamily="34" charset="0"/>
              </a:rPr>
              <a:t>Cấu trúc cơ bản của một chương trình C#</a:t>
            </a:r>
            <a:endParaRPr lang="en-US" sz="4800" dirty="0"/>
          </a:p>
        </p:txBody>
      </p:sp>
      <p:pic>
        <p:nvPicPr>
          <p:cNvPr id="4" name="Image 1" descr="preencoded.png"/>
          <p:cNvPicPr>
            <a:picLocks noChangeAspect="1"/>
          </p:cNvPicPr>
          <p:nvPr/>
        </p:nvPicPr>
        <p:blipFill>
          <a:blip r:embed="rId3"/>
          <a:stretch>
            <a:fillRect/>
          </a:stretch>
        </p:blipFill>
        <p:spPr>
          <a:xfrm>
            <a:off x="1441307" y="2040106"/>
            <a:ext cx="503753" cy="503753"/>
          </a:xfrm>
          <a:prstGeom prst="rect">
            <a:avLst/>
          </a:prstGeom>
        </p:spPr>
      </p:pic>
      <p:sp>
        <p:nvSpPr>
          <p:cNvPr id="5" name="Text 1"/>
          <p:cNvSpPr/>
          <p:nvPr/>
        </p:nvSpPr>
        <p:spPr>
          <a:xfrm>
            <a:off x="1441307" y="2745314"/>
            <a:ext cx="2519005" cy="314920"/>
          </a:xfrm>
          <a:prstGeom prst="rect">
            <a:avLst/>
          </a:prstGeom>
          <a:noFill/>
          <a:ln/>
        </p:spPr>
        <p:txBody>
          <a:bodyPr wrap="none" lIns="0" tIns="0" rIns="0" bIns="0" rtlCol="0" anchor="t"/>
          <a:lstStyle/>
          <a:p>
            <a:pPr marL="0" indent="0" algn="l">
              <a:lnSpc>
                <a:spcPts val="2450"/>
              </a:lnSpc>
              <a:buNone/>
            </a:pPr>
            <a:r>
              <a:rPr lang="en-US" sz="2400" dirty="0">
                <a:latin typeface="Arial" panose="020B0604020202020204" pitchFamily="34" charset="0"/>
                <a:ea typeface="Alexandria" pitchFamily="34" charset="-122"/>
                <a:cs typeface="Arial" panose="020B0604020202020204" pitchFamily="34" charset="0"/>
              </a:rPr>
              <a:t>Using</a:t>
            </a:r>
            <a:endParaRPr lang="en-US" sz="2400" dirty="0"/>
          </a:p>
        </p:txBody>
      </p:sp>
      <p:sp>
        <p:nvSpPr>
          <p:cNvPr id="6" name="Text 2"/>
          <p:cNvSpPr/>
          <p:nvPr/>
        </p:nvSpPr>
        <p:spPr>
          <a:xfrm>
            <a:off x="1441307" y="3181082"/>
            <a:ext cx="3715583" cy="967264"/>
          </a:xfrm>
          <a:prstGeom prst="rect">
            <a:avLst/>
          </a:prstGeom>
          <a:noFill/>
          <a:ln/>
        </p:spPr>
        <p:txBody>
          <a:bodyPr wrap="square" lIns="0" tIns="0" rIns="0" bIns="0" rtlCol="0" anchor="t"/>
          <a:lstStyle/>
          <a:p>
            <a:pPr marL="0" indent="0" algn="l">
              <a:lnSpc>
                <a:spcPts val="2500"/>
              </a:lnSpc>
              <a:buNone/>
            </a:pPr>
            <a:r>
              <a:rPr lang="en-US" sz="2000" dirty="0">
                <a:latin typeface="Arial" panose="020B0604020202020204" pitchFamily="34" charset="0"/>
                <a:ea typeface="Nobile" pitchFamily="34" charset="-122"/>
                <a:cs typeface="Arial" panose="020B0604020202020204" pitchFamily="34" charset="0"/>
              </a:rPr>
              <a:t>Chỉ cho trình biên dịch biết rằng những thư viện được sử dụng trong chương trình.</a:t>
            </a:r>
            <a:endParaRPr lang="en-US" sz="2000" dirty="0"/>
          </a:p>
        </p:txBody>
      </p:sp>
      <p:pic>
        <p:nvPicPr>
          <p:cNvPr id="7" name="Image 2" descr="preencoded.png"/>
          <p:cNvPicPr>
            <a:picLocks noChangeAspect="1"/>
          </p:cNvPicPr>
          <p:nvPr/>
        </p:nvPicPr>
        <p:blipFill>
          <a:blip r:embed="rId4"/>
          <a:stretch>
            <a:fillRect/>
          </a:stretch>
        </p:blipFill>
        <p:spPr>
          <a:xfrm>
            <a:off x="5459071" y="2040106"/>
            <a:ext cx="503753" cy="503753"/>
          </a:xfrm>
          <a:prstGeom prst="rect">
            <a:avLst/>
          </a:prstGeom>
        </p:spPr>
      </p:pic>
      <p:sp>
        <p:nvSpPr>
          <p:cNvPr id="8" name="Text 3"/>
          <p:cNvSpPr/>
          <p:nvPr/>
        </p:nvSpPr>
        <p:spPr>
          <a:xfrm>
            <a:off x="5459071" y="2745314"/>
            <a:ext cx="2519005" cy="314920"/>
          </a:xfrm>
          <a:prstGeom prst="rect">
            <a:avLst/>
          </a:prstGeom>
          <a:noFill/>
          <a:ln/>
        </p:spPr>
        <p:txBody>
          <a:bodyPr wrap="none" lIns="0" tIns="0" rIns="0" bIns="0" rtlCol="0" anchor="t"/>
          <a:lstStyle/>
          <a:p>
            <a:pPr marL="0" indent="0" algn="l">
              <a:lnSpc>
                <a:spcPts val="2450"/>
              </a:lnSpc>
              <a:buNone/>
            </a:pPr>
            <a:r>
              <a:rPr lang="en-US" sz="2400" dirty="0">
                <a:latin typeface="Arial" panose="020B0604020202020204" pitchFamily="34" charset="0"/>
                <a:ea typeface="Alexandria" pitchFamily="34" charset="-122"/>
                <a:cs typeface="Arial" panose="020B0604020202020204" pitchFamily="34" charset="0"/>
              </a:rPr>
              <a:t>Namespace</a:t>
            </a:r>
            <a:endParaRPr lang="en-US" sz="2400" dirty="0"/>
          </a:p>
        </p:txBody>
      </p:sp>
      <p:sp>
        <p:nvSpPr>
          <p:cNvPr id="9" name="Text 4"/>
          <p:cNvSpPr/>
          <p:nvPr/>
        </p:nvSpPr>
        <p:spPr>
          <a:xfrm>
            <a:off x="5459071" y="3181082"/>
            <a:ext cx="3919105" cy="1289685"/>
          </a:xfrm>
          <a:prstGeom prst="rect">
            <a:avLst/>
          </a:prstGeom>
          <a:noFill/>
          <a:ln/>
        </p:spPr>
        <p:txBody>
          <a:bodyPr wrap="square" lIns="0" tIns="0" rIns="0" bIns="0" rtlCol="0" anchor="t"/>
          <a:lstStyle/>
          <a:p>
            <a:pPr marL="0" indent="0" algn="l">
              <a:lnSpc>
                <a:spcPts val="2500"/>
              </a:lnSpc>
              <a:buNone/>
            </a:pPr>
            <a:r>
              <a:rPr lang="en-US" sz="2000" dirty="0">
                <a:latin typeface="Arial" panose="020B0604020202020204" pitchFamily="34" charset="0"/>
                <a:ea typeface="Nobile" pitchFamily="34" charset="-122"/>
                <a:cs typeface="Arial" panose="020B0604020202020204" pitchFamily="34" charset="0"/>
              </a:rPr>
              <a:t>Báo cho trình biên dịch biết rằng các thành phần bên trong </a:t>
            </a:r>
            <a:r>
              <a:rPr lang="en-US" sz="2000" dirty="0" err="1">
                <a:latin typeface="Arial" panose="020B0604020202020204" pitchFamily="34" charset="0"/>
                <a:ea typeface="Nobile" pitchFamily="34" charset="-122"/>
                <a:cs typeface="Arial" panose="020B0604020202020204" pitchFamily="34" charset="0"/>
              </a:rPr>
              <a:t>khối</a:t>
            </a:r>
            <a:r>
              <a:rPr lang="en-US" sz="2000" dirty="0">
                <a:latin typeface="Arial" panose="020B0604020202020204" pitchFamily="34" charset="0"/>
                <a:ea typeface="Nobile" pitchFamily="34" charset="-122"/>
                <a:cs typeface="Arial" panose="020B0604020202020204" pitchFamily="34" charset="0"/>
              </a:rPr>
              <a:t> { } ngay bên dưới tên namespace thuộc vào chính namespace đó.</a:t>
            </a:r>
            <a:endParaRPr lang="en-US" sz="2000" dirty="0"/>
          </a:p>
        </p:txBody>
      </p:sp>
      <p:pic>
        <p:nvPicPr>
          <p:cNvPr id="10" name="Image 3" descr="preencoded.png"/>
          <p:cNvPicPr>
            <a:picLocks noChangeAspect="1"/>
          </p:cNvPicPr>
          <p:nvPr/>
        </p:nvPicPr>
        <p:blipFill>
          <a:blip r:embed="rId5"/>
          <a:stretch>
            <a:fillRect/>
          </a:stretch>
        </p:blipFill>
        <p:spPr>
          <a:xfrm>
            <a:off x="1441307" y="5075248"/>
            <a:ext cx="503753" cy="503753"/>
          </a:xfrm>
          <a:prstGeom prst="rect">
            <a:avLst/>
          </a:prstGeom>
        </p:spPr>
      </p:pic>
      <p:sp>
        <p:nvSpPr>
          <p:cNvPr id="11" name="Text 5"/>
          <p:cNvSpPr/>
          <p:nvPr/>
        </p:nvSpPr>
        <p:spPr>
          <a:xfrm>
            <a:off x="1441307" y="5780455"/>
            <a:ext cx="2519005" cy="314920"/>
          </a:xfrm>
          <a:prstGeom prst="rect">
            <a:avLst/>
          </a:prstGeom>
          <a:noFill/>
          <a:ln/>
        </p:spPr>
        <p:txBody>
          <a:bodyPr wrap="none" lIns="0" tIns="0" rIns="0" bIns="0" rtlCol="0" anchor="t"/>
          <a:lstStyle/>
          <a:p>
            <a:pPr marL="0" indent="0" algn="l">
              <a:lnSpc>
                <a:spcPts val="2450"/>
              </a:lnSpc>
              <a:buNone/>
            </a:pPr>
            <a:r>
              <a:rPr lang="en-US" sz="2000" dirty="0">
                <a:latin typeface="Arial" panose="020B0604020202020204" pitchFamily="34" charset="0"/>
                <a:ea typeface="Alexandria" pitchFamily="34" charset="-122"/>
                <a:cs typeface="Arial" panose="020B0604020202020204" pitchFamily="34" charset="0"/>
              </a:rPr>
              <a:t>Class</a:t>
            </a:r>
            <a:endParaRPr lang="en-US" sz="2000" dirty="0"/>
          </a:p>
        </p:txBody>
      </p:sp>
      <p:sp>
        <p:nvSpPr>
          <p:cNvPr id="12" name="Text 6"/>
          <p:cNvSpPr/>
          <p:nvPr/>
        </p:nvSpPr>
        <p:spPr>
          <a:xfrm>
            <a:off x="1441307" y="6216224"/>
            <a:ext cx="3715583" cy="967264"/>
          </a:xfrm>
          <a:prstGeom prst="rect">
            <a:avLst/>
          </a:prstGeom>
          <a:noFill/>
          <a:ln/>
        </p:spPr>
        <p:txBody>
          <a:bodyPr wrap="square" lIns="0" tIns="0" rIns="0" bIns="0" rtlCol="0" anchor="t"/>
          <a:lstStyle/>
          <a:p>
            <a:pPr marL="0" indent="0" algn="l">
              <a:lnSpc>
                <a:spcPts val="2500"/>
              </a:lnSpc>
              <a:buNone/>
            </a:pPr>
            <a:r>
              <a:rPr lang="en-US" sz="2000" dirty="0">
                <a:latin typeface="Arial" panose="020B0604020202020204" pitchFamily="34" charset="0"/>
                <a:ea typeface="Nobile" pitchFamily="34" charset="-122"/>
                <a:cs typeface="Arial" panose="020B0604020202020204" pitchFamily="34" charset="0"/>
              </a:rPr>
              <a:t>Báo cho trình biên dịch biết rằng những thành phần trong </a:t>
            </a:r>
            <a:r>
              <a:rPr lang="en-US" sz="2000" dirty="0" err="1">
                <a:latin typeface="Arial" panose="020B0604020202020204" pitchFamily="34" charset="0"/>
                <a:ea typeface="Nobile" pitchFamily="34" charset="-122"/>
                <a:cs typeface="Arial" panose="020B0604020202020204" pitchFamily="34" charset="0"/>
              </a:rPr>
              <a:t>khối</a:t>
            </a:r>
            <a:r>
              <a:rPr lang="en-US" sz="2000" dirty="0">
                <a:latin typeface="Arial" panose="020B0604020202020204" pitchFamily="34" charset="0"/>
                <a:ea typeface="Nobile" pitchFamily="34" charset="-122"/>
                <a:cs typeface="Arial" panose="020B0604020202020204" pitchFamily="34" charset="0"/>
              </a:rPr>
              <a:t> { } ngay sau tên lớp thuộc vào chính lớp đó.</a:t>
            </a:r>
            <a:endParaRPr lang="en-US" sz="2000" dirty="0"/>
          </a:p>
        </p:txBody>
      </p:sp>
      <p:pic>
        <p:nvPicPr>
          <p:cNvPr id="13" name="Image 4" descr="preencoded.png"/>
          <p:cNvPicPr>
            <a:picLocks noChangeAspect="1"/>
          </p:cNvPicPr>
          <p:nvPr/>
        </p:nvPicPr>
        <p:blipFill>
          <a:blip r:embed="rId6"/>
          <a:stretch>
            <a:fillRect/>
          </a:stretch>
        </p:blipFill>
        <p:spPr>
          <a:xfrm>
            <a:off x="5459071" y="5075248"/>
            <a:ext cx="503753" cy="503753"/>
          </a:xfrm>
          <a:prstGeom prst="rect">
            <a:avLst/>
          </a:prstGeom>
        </p:spPr>
      </p:pic>
      <p:sp>
        <p:nvSpPr>
          <p:cNvPr id="14" name="Text 7"/>
          <p:cNvSpPr/>
          <p:nvPr/>
        </p:nvSpPr>
        <p:spPr>
          <a:xfrm>
            <a:off x="5459071" y="5780455"/>
            <a:ext cx="2519005" cy="314920"/>
          </a:xfrm>
          <a:prstGeom prst="rect">
            <a:avLst/>
          </a:prstGeom>
          <a:noFill/>
          <a:ln/>
        </p:spPr>
        <p:txBody>
          <a:bodyPr wrap="none" lIns="0" tIns="0" rIns="0" bIns="0" rtlCol="0" anchor="t"/>
          <a:lstStyle/>
          <a:p>
            <a:pPr marL="0" indent="0" algn="l">
              <a:lnSpc>
                <a:spcPts val="2450"/>
              </a:lnSpc>
              <a:buNone/>
            </a:pPr>
            <a:r>
              <a:rPr lang="en-US" sz="2400" dirty="0">
                <a:latin typeface="Arial" panose="020B0604020202020204" pitchFamily="34" charset="0"/>
                <a:ea typeface="Alexandria" pitchFamily="34" charset="-122"/>
                <a:cs typeface="Arial" panose="020B0604020202020204" pitchFamily="34" charset="0"/>
              </a:rPr>
              <a:t>Hàm Main</a:t>
            </a:r>
            <a:endParaRPr lang="en-US" sz="2400" dirty="0"/>
          </a:p>
        </p:txBody>
      </p:sp>
      <p:sp>
        <p:nvSpPr>
          <p:cNvPr id="15" name="Text 8"/>
          <p:cNvSpPr/>
          <p:nvPr/>
        </p:nvSpPr>
        <p:spPr>
          <a:xfrm>
            <a:off x="5459071" y="6216224"/>
            <a:ext cx="3715583" cy="1535132"/>
          </a:xfrm>
          <a:prstGeom prst="rect">
            <a:avLst/>
          </a:prstGeom>
          <a:noFill/>
          <a:ln/>
        </p:spPr>
        <p:txBody>
          <a:bodyPr wrap="square" lIns="0" tIns="0" rIns="0" bIns="0" rtlCol="0" anchor="t"/>
          <a:lstStyle/>
          <a:p>
            <a:pPr marL="0" indent="0" algn="l">
              <a:lnSpc>
                <a:spcPts val="2500"/>
              </a:lnSpc>
              <a:buNone/>
            </a:pPr>
            <a:r>
              <a:rPr lang="en-US" sz="2000" dirty="0">
                <a:latin typeface="Arial" panose="020B0604020202020204" pitchFamily="34" charset="0"/>
                <a:ea typeface="Nobile" pitchFamily="34" charset="-122"/>
                <a:cs typeface="Arial" panose="020B0604020202020204" pitchFamily="34" charset="0"/>
              </a:rPr>
              <a:t>Hàm chính của toàn chương trình. Mỗi khi trình biên dịch dịch chương trình ra sẽ đi vào hàm Main đầu tiên để bắt đầu vòng đời của chương trình.</a:t>
            </a:r>
            <a:endParaRPr lang="en-US" sz="2000" dirty="0"/>
          </a:p>
        </p:txBody>
      </p:sp>
    </p:spTree>
    <p:extLst>
      <p:ext uri="{BB962C8B-B14F-4D97-AF65-F5344CB8AC3E}">
        <p14:creationId xmlns:p14="http://schemas.microsoft.com/office/powerpoint/2010/main" val="23837327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0">
            <a:extLst>
              <a:ext uri="{FF2B5EF4-FFF2-40B4-BE49-F238E27FC236}">
                <a16:creationId xmlns:a16="http://schemas.microsoft.com/office/drawing/2014/main" id="{F4F431ED-6FDC-9C52-7567-D1FA925CBB52}"/>
              </a:ext>
            </a:extLst>
          </p:cNvPr>
          <p:cNvSpPr/>
          <p:nvPr/>
        </p:nvSpPr>
        <p:spPr>
          <a:xfrm>
            <a:off x="951010" y="2026555"/>
            <a:ext cx="8263533" cy="630079"/>
          </a:xfrm>
          <a:prstGeom prst="rect">
            <a:avLst/>
          </a:prstGeom>
          <a:noFill/>
          <a:ln/>
        </p:spPr>
        <p:txBody>
          <a:bodyPr wrap="none" lIns="0" tIns="0" rIns="0" bIns="0" rtlCol="0" anchor="t"/>
          <a:lstStyle/>
          <a:p>
            <a:pPr marL="0" indent="0">
              <a:lnSpc>
                <a:spcPts val="4950"/>
              </a:lnSpc>
              <a:buNone/>
            </a:pPr>
            <a:r>
              <a:rPr lang="en-US" sz="4800" dirty="0">
                <a:latin typeface="Arial" panose="020B0604020202020204" pitchFamily="34" charset="0"/>
                <a:ea typeface="Alexandria" pitchFamily="34" charset="-122"/>
                <a:cs typeface="Arial" panose="020B0604020202020204" pitchFamily="34" charset="0"/>
              </a:rPr>
              <a:t>Lập trình hướng đối tượng (OOP)</a:t>
            </a:r>
            <a:endParaRPr lang="en-US" sz="4800" dirty="0"/>
          </a:p>
        </p:txBody>
      </p:sp>
      <p:sp>
        <p:nvSpPr>
          <p:cNvPr id="6" name="TextBox 5">
            <a:extLst>
              <a:ext uri="{FF2B5EF4-FFF2-40B4-BE49-F238E27FC236}">
                <a16:creationId xmlns:a16="http://schemas.microsoft.com/office/drawing/2014/main" id="{CAED6076-5734-37F4-E301-273BEAF720E7}"/>
              </a:ext>
            </a:extLst>
          </p:cNvPr>
          <p:cNvSpPr txBox="1"/>
          <p:nvPr/>
        </p:nvSpPr>
        <p:spPr>
          <a:xfrm>
            <a:off x="827979" y="2896635"/>
            <a:ext cx="9509202" cy="2308324"/>
          </a:xfrm>
          <a:prstGeom prst="rect">
            <a:avLst/>
          </a:prstGeom>
          <a:noFill/>
        </p:spPr>
        <p:txBody>
          <a:bodyPr wrap="square">
            <a:spAutoFit/>
          </a:bodyPr>
          <a:lstStyle/>
          <a:p>
            <a:r>
              <a:rPr lang="en-US" sz="2400" dirty="0" err="1">
                <a:effectLst/>
                <a:latin typeface="+mj-lt"/>
                <a:ea typeface="Times New Roman" panose="02020603050405020304" pitchFamily="18" charset="0"/>
              </a:rPr>
              <a:t>Lập</a:t>
            </a:r>
            <a:r>
              <a:rPr lang="en-US" sz="2400" dirty="0">
                <a:effectLst/>
                <a:latin typeface="+mj-lt"/>
                <a:ea typeface="Times New Roman" panose="02020603050405020304" pitchFamily="18" charset="0"/>
              </a:rPr>
              <a:t> </a:t>
            </a:r>
            <a:r>
              <a:rPr lang="en-US" sz="2400" dirty="0" err="1">
                <a:effectLst/>
                <a:latin typeface="+mj-lt"/>
                <a:ea typeface="Times New Roman" panose="02020603050405020304" pitchFamily="18" charset="0"/>
              </a:rPr>
              <a:t>trình</a:t>
            </a:r>
            <a:r>
              <a:rPr lang="en-US" sz="2400" dirty="0">
                <a:effectLst/>
                <a:latin typeface="+mj-lt"/>
                <a:ea typeface="Times New Roman" panose="02020603050405020304" pitchFamily="18" charset="0"/>
              </a:rPr>
              <a:t> </a:t>
            </a:r>
            <a:r>
              <a:rPr lang="en-US" sz="2400" dirty="0" err="1">
                <a:effectLst/>
                <a:latin typeface="+mj-lt"/>
                <a:ea typeface="Times New Roman" panose="02020603050405020304" pitchFamily="18" charset="0"/>
              </a:rPr>
              <a:t>hướng</a:t>
            </a:r>
            <a:r>
              <a:rPr lang="en-US" sz="2400" dirty="0">
                <a:effectLst/>
                <a:latin typeface="+mj-lt"/>
                <a:ea typeface="Times New Roman" panose="02020603050405020304" pitchFamily="18" charset="0"/>
              </a:rPr>
              <a:t> </a:t>
            </a:r>
            <a:r>
              <a:rPr lang="en-US" sz="2400" dirty="0" err="1">
                <a:effectLst/>
                <a:latin typeface="+mj-lt"/>
                <a:ea typeface="Times New Roman" panose="02020603050405020304" pitchFamily="18" charset="0"/>
              </a:rPr>
              <a:t>đối</a:t>
            </a:r>
            <a:r>
              <a:rPr lang="en-US" sz="2400" dirty="0">
                <a:effectLst/>
                <a:latin typeface="+mj-lt"/>
                <a:ea typeface="Times New Roman" panose="02020603050405020304" pitchFamily="18" charset="0"/>
              </a:rPr>
              <a:t> </a:t>
            </a:r>
            <a:r>
              <a:rPr lang="en-US" sz="2400" dirty="0" err="1">
                <a:effectLst/>
                <a:latin typeface="+mj-lt"/>
                <a:ea typeface="Times New Roman" panose="02020603050405020304" pitchFamily="18" charset="0"/>
              </a:rPr>
              <a:t>tượng</a:t>
            </a:r>
            <a:r>
              <a:rPr lang="en-US" sz="2400" dirty="0">
                <a:effectLst/>
                <a:latin typeface="+mj-lt"/>
                <a:ea typeface="Times New Roman" panose="02020603050405020304" pitchFamily="18" charset="0"/>
              </a:rPr>
              <a:t> (OOP - Object Oriented Programming) </a:t>
            </a:r>
          </a:p>
          <a:p>
            <a:r>
              <a:rPr lang="en-US" sz="2400" dirty="0" err="1">
                <a:effectLst/>
                <a:latin typeface="+mj-lt"/>
                <a:ea typeface="Times New Roman" panose="02020603050405020304" pitchFamily="18" charset="0"/>
              </a:rPr>
              <a:t>là</a:t>
            </a:r>
            <a:r>
              <a:rPr lang="en-US" sz="2400" dirty="0">
                <a:effectLst/>
                <a:latin typeface="+mj-lt"/>
                <a:ea typeface="Times New Roman" panose="02020603050405020304" pitchFamily="18" charset="0"/>
              </a:rPr>
              <a:t> </a:t>
            </a:r>
            <a:r>
              <a:rPr lang="en-US" sz="2400" dirty="0" err="1">
                <a:effectLst/>
                <a:latin typeface="+mj-lt"/>
                <a:ea typeface="Times New Roman" panose="02020603050405020304" pitchFamily="18" charset="0"/>
              </a:rPr>
              <a:t>một</a:t>
            </a:r>
            <a:r>
              <a:rPr lang="en-US" sz="2400" dirty="0">
                <a:effectLst/>
                <a:latin typeface="+mj-lt"/>
                <a:ea typeface="Times New Roman" panose="02020603050405020304" pitchFamily="18" charset="0"/>
              </a:rPr>
              <a:t> </a:t>
            </a:r>
            <a:r>
              <a:rPr lang="en-US" sz="2400" dirty="0" err="1">
                <a:effectLst/>
                <a:latin typeface="+mj-lt"/>
                <a:ea typeface="Times New Roman" panose="02020603050405020304" pitchFamily="18" charset="0"/>
              </a:rPr>
              <a:t>phương</a:t>
            </a:r>
            <a:r>
              <a:rPr lang="en-US" sz="2400" dirty="0">
                <a:effectLst/>
                <a:latin typeface="+mj-lt"/>
                <a:ea typeface="Times New Roman" panose="02020603050405020304" pitchFamily="18" charset="0"/>
              </a:rPr>
              <a:t> </a:t>
            </a:r>
            <a:r>
              <a:rPr lang="en-US" sz="2400" dirty="0" err="1">
                <a:effectLst/>
                <a:latin typeface="+mj-lt"/>
                <a:ea typeface="Times New Roman" panose="02020603050405020304" pitchFamily="18" charset="0"/>
              </a:rPr>
              <a:t>pháp</a:t>
            </a:r>
            <a:r>
              <a:rPr lang="en-US" sz="2400" dirty="0">
                <a:effectLst/>
                <a:latin typeface="+mj-lt"/>
                <a:ea typeface="Times New Roman" panose="02020603050405020304" pitchFamily="18" charset="0"/>
              </a:rPr>
              <a:t> </a:t>
            </a:r>
            <a:r>
              <a:rPr lang="en-US" sz="2400" dirty="0" err="1">
                <a:effectLst/>
                <a:latin typeface="+mj-lt"/>
                <a:ea typeface="Times New Roman" panose="02020603050405020304" pitchFamily="18" charset="0"/>
              </a:rPr>
              <a:t>lập</a:t>
            </a:r>
            <a:r>
              <a:rPr lang="en-US" sz="2400" dirty="0">
                <a:effectLst/>
                <a:latin typeface="+mj-lt"/>
                <a:ea typeface="Times New Roman" panose="02020603050405020304" pitchFamily="18" charset="0"/>
              </a:rPr>
              <a:t> </a:t>
            </a:r>
            <a:r>
              <a:rPr lang="en-US" sz="2400" dirty="0" err="1">
                <a:effectLst/>
                <a:latin typeface="+mj-lt"/>
                <a:ea typeface="Times New Roman" panose="02020603050405020304" pitchFamily="18" charset="0"/>
              </a:rPr>
              <a:t>trình</a:t>
            </a:r>
            <a:r>
              <a:rPr lang="en-US" sz="2400" dirty="0">
                <a:effectLst/>
                <a:latin typeface="+mj-lt"/>
                <a:ea typeface="Times New Roman" panose="02020603050405020304" pitchFamily="18" charset="0"/>
              </a:rPr>
              <a:t> </a:t>
            </a:r>
            <a:r>
              <a:rPr lang="en-US" sz="2400" dirty="0" err="1">
                <a:effectLst/>
                <a:latin typeface="+mj-lt"/>
                <a:ea typeface="Times New Roman" panose="02020603050405020304" pitchFamily="18" charset="0"/>
              </a:rPr>
              <a:t>phổ</a:t>
            </a:r>
            <a:r>
              <a:rPr lang="en-US" sz="2400" dirty="0">
                <a:effectLst/>
                <a:latin typeface="+mj-lt"/>
                <a:ea typeface="Times New Roman" panose="02020603050405020304" pitchFamily="18" charset="0"/>
              </a:rPr>
              <a:t> </a:t>
            </a:r>
            <a:r>
              <a:rPr lang="en-US" sz="2400" dirty="0" err="1">
                <a:effectLst/>
                <a:latin typeface="+mj-lt"/>
                <a:ea typeface="Times New Roman" panose="02020603050405020304" pitchFamily="18" charset="0"/>
              </a:rPr>
              <a:t>biến</a:t>
            </a:r>
            <a:r>
              <a:rPr lang="en-US" sz="2400" dirty="0">
                <a:effectLst/>
                <a:latin typeface="+mj-lt"/>
                <a:ea typeface="Times New Roman" panose="02020603050405020304" pitchFamily="18" charset="0"/>
              </a:rPr>
              <a:t> </a:t>
            </a:r>
            <a:r>
              <a:rPr lang="en-US" sz="2400" dirty="0" err="1">
                <a:effectLst/>
                <a:latin typeface="+mj-lt"/>
                <a:ea typeface="Times New Roman" panose="02020603050405020304" pitchFamily="18" charset="0"/>
              </a:rPr>
              <a:t>hiện</a:t>
            </a:r>
            <a:r>
              <a:rPr lang="en-US" sz="2400" dirty="0">
                <a:effectLst/>
                <a:latin typeface="+mj-lt"/>
                <a:ea typeface="Times New Roman" panose="02020603050405020304" pitchFamily="18" charset="0"/>
              </a:rPr>
              <a:t> nay, </a:t>
            </a:r>
            <a:r>
              <a:rPr lang="en-US" sz="2400" dirty="0" err="1">
                <a:effectLst/>
                <a:latin typeface="+mj-lt"/>
                <a:ea typeface="Times New Roman" panose="02020603050405020304" pitchFamily="18" charset="0"/>
              </a:rPr>
              <a:t>giúp</a:t>
            </a:r>
            <a:r>
              <a:rPr lang="en-US" sz="2400" dirty="0">
                <a:effectLst/>
                <a:latin typeface="+mj-lt"/>
                <a:ea typeface="Times New Roman" panose="02020603050405020304" pitchFamily="18" charset="0"/>
              </a:rPr>
              <a:t> </a:t>
            </a:r>
            <a:r>
              <a:rPr lang="en-US" sz="2400" dirty="0" err="1">
                <a:effectLst/>
                <a:latin typeface="+mj-lt"/>
                <a:ea typeface="Times New Roman" panose="02020603050405020304" pitchFamily="18" charset="0"/>
              </a:rPr>
              <a:t>lập</a:t>
            </a:r>
            <a:r>
              <a:rPr lang="en-US" sz="2400" dirty="0">
                <a:effectLst/>
                <a:latin typeface="+mj-lt"/>
                <a:ea typeface="Times New Roman" panose="02020603050405020304" pitchFamily="18" charset="0"/>
              </a:rPr>
              <a:t> </a:t>
            </a:r>
            <a:r>
              <a:rPr lang="en-US" sz="2400" dirty="0" err="1">
                <a:effectLst/>
                <a:latin typeface="+mj-lt"/>
                <a:ea typeface="Times New Roman" panose="02020603050405020304" pitchFamily="18" charset="0"/>
              </a:rPr>
              <a:t>trình</a:t>
            </a:r>
            <a:r>
              <a:rPr lang="en-US" sz="2400" dirty="0">
                <a:effectLst/>
                <a:latin typeface="+mj-lt"/>
                <a:ea typeface="Times New Roman" panose="02020603050405020304" pitchFamily="18" charset="0"/>
              </a:rPr>
              <a:t> </a:t>
            </a:r>
            <a:r>
              <a:rPr lang="en-US" sz="2400" dirty="0" err="1">
                <a:effectLst/>
                <a:latin typeface="+mj-lt"/>
                <a:ea typeface="Times New Roman" panose="02020603050405020304" pitchFamily="18" charset="0"/>
              </a:rPr>
              <a:t>viên</a:t>
            </a:r>
            <a:r>
              <a:rPr lang="en-US" sz="2400" dirty="0">
                <a:effectLst/>
                <a:latin typeface="+mj-lt"/>
                <a:ea typeface="Times New Roman" panose="02020603050405020304" pitchFamily="18" charset="0"/>
              </a:rPr>
              <a:t> </a:t>
            </a:r>
            <a:r>
              <a:rPr lang="en-US" sz="2400" dirty="0" err="1">
                <a:effectLst/>
                <a:latin typeface="+mj-lt"/>
                <a:ea typeface="Times New Roman" panose="02020603050405020304" pitchFamily="18" charset="0"/>
              </a:rPr>
              <a:t>tạo</a:t>
            </a:r>
            <a:r>
              <a:rPr lang="en-US" sz="2400" dirty="0">
                <a:effectLst/>
                <a:latin typeface="+mj-lt"/>
                <a:ea typeface="Times New Roman" panose="02020603050405020304" pitchFamily="18" charset="0"/>
              </a:rPr>
              <a:t> </a:t>
            </a:r>
            <a:r>
              <a:rPr lang="en-US" sz="2400" dirty="0" err="1">
                <a:effectLst/>
                <a:latin typeface="+mj-lt"/>
                <a:ea typeface="Times New Roman" panose="02020603050405020304" pitchFamily="18" charset="0"/>
              </a:rPr>
              <a:t>ra</a:t>
            </a:r>
            <a:r>
              <a:rPr lang="en-US" sz="2400" dirty="0">
                <a:effectLst/>
                <a:latin typeface="+mj-lt"/>
                <a:ea typeface="Times New Roman" panose="02020603050405020304" pitchFamily="18" charset="0"/>
              </a:rPr>
              <a:t> </a:t>
            </a:r>
            <a:r>
              <a:rPr lang="en-US" sz="2400" dirty="0" err="1">
                <a:effectLst/>
                <a:latin typeface="+mj-lt"/>
                <a:ea typeface="Times New Roman" panose="02020603050405020304" pitchFamily="18" charset="0"/>
              </a:rPr>
              <a:t>các</a:t>
            </a:r>
            <a:r>
              <a:rPr lang="en-US" sz="2400" dirty="0">
                <a:effectLst/>
                <a:latin typeface="+mj-lt"/>
                <a:ea typeface="Times New Roman" panose="02020603050405020304" pitchFamily="18" charset="0"/>
              </a:rPr>
              <a:t> </a:t>
            </a:r>
            <a:r>
              <a:rPr lang="en-US" sz="2400" dirty="0" err="1">
                <a:effectLst/>
                <a:latin typeface="+mj-lt"/>
                <a:ea typeface="Times New Roman" panose="02020603050405020304" pitchFamily="18" charset="0"/>
              </a:rPr>
              <a:t>đối</a:t>
            </a:r>
            <a:r>
              <a:rPr lang="en-US" sz="2400" dirty="0">
                <a:effectLst/>
                <a:latin typeface="+mj-lt"/>
                <a:ea typeface="Times New Roman" panose="02020603050405020304" pitchFamily="18" charset="0"/>
              </a:rPr>
              <a:t> </a:t>
            </a:r>
            <a:r>
              <a:rPr lang="en-US" sz="2400" dirty="0" err="1">
                <a:effectLst/>
                <a:latin typeface="+mj-lt"/>
                <a:ea typeface="Times New Roman" panose="02020603050405020304" pitchFamily="18" charset="0"/>
              </a:rPr>
              <a:t>tượng</a:t>
            </a:r>
            <a:r>
              <a:rPr lang="en-US" sz="2400" dirty="0">
                <a:effectLst/>
                <a:latin typeface="+mj-lt"/>
                <a:ea typeface="Times New Roman" panose="02020603050405020304" pitchFamily="18" charset="0"/>
              </a:rPr>
              <a:t> </a:t>
            </a:r>
            <a:r>
              <a:rPr lang="en-US" sz="2400" dirty="0" err="1">
                <a:effectLst/>
                <a:latin typeface="+mj-lt"/>
                <a:ea typeface="Times New Roman" panose="02020603050405020304" pitchFamily="18" charset="0"/>
              </a:rPr>
              <a:t>trong</a:t>
            </a:r>
            <a:r>
              <a:rPr lang="en-US" sz="2400" dirty="0">
                <a:effectLst/>
                <a:latin typeface="+mj-lt"/>
                <a:ea typeface="Times New Roman" panose="02020603050405020304" pitchFamily="18" charset="0"/>
              </a:rPr>
              <a:t> </a:t>
            </a:r>
            <a:r>
              <a:rPr lang="en-US" sz="2400" dirty="0" err="1">
                <a:effectLst/>
                <a:latin typeface="+mj-lt"/>
                <a:ea typeface="Times New Roman" panose="02020603050405020304" pitchFamily="18" charset="0"/>
              </a:rPr>
              <a:t>mã</a:t>
            </a:r>
            <a:r>
              <a:rPr lang="en-US" sz="2400" dirty="0">
                <a:effectLst/>
                <a:latin typeface="+mj-lt"/>
                <a:ea typeface="Times New Roman" panose="02020603050405020304" pitchFamily="18" charset="0"/>
              </a:rPr>
              <a:t> </a:t>
            </a:r>
            <a:r>
              <a:rPr lang="en-US" sz="2400" dirty="0" err="1">
                <a:effectLst/>
                <a:latin typeface="+mj-lt"/>
                <a:ea typeface="Times New Roman" panose="02020603050405020304" pitchFamily="18" charset="0"/>
              </a:rPr>
              <a:t>nguồn</a:t>
            </a:r>
            <a:r>
              <a:rPr lang="en-US" sz="2400" dirty="0">
                <a:effectLst/>
                <a:latin typeface="+mj-lt"/>
                <a:ea typeface="Times New Roman" panose="02020603050405020304" pitchFamily="18" charset="0"/>
              </a:rPr>
              <a:t>, </a:t>
            </a:r>
            <a:r>
              <a:rPr lang="en-US" sz="2400" dirty="0" err="1">
                <a:effectLst/>
                <a:latin typeface="+mj-lt"/>
                <a:ea typeface="Times New Roman" panose="02020603050405020304" pitchFamily="18" charset="0"/>
              </a:rPr>
              <a:t>từ</a:t>
            </a:r>
            <a:r>
              <a:rPr lang="en-US" sz="2400" dirty="0">
                <a:effectLst/>
                <a:latin typeface="+mj-lt"/>
                <a:ea typeface="Times New Roman" panose="02020603050405020304" pitchFamily="18" charset="0"/>
              </a:rPr>
              <a:t> </a:t>
            </a:r>
            <a:r>
              <a:rPr lang="en-US" sz="2400" dirty="0" err="1">
                <a:effectLst/>
                <a:latin typeface="+mj-lt"/>
                <a:ea typeface="Times New Roman" panose="02020603050405020304" pitchFamily="18" charset="0"/>
              </a:rPr>
              <a:t>đó</a:t>
            </a:r>
            <a:r>
              <a:rPr lang="en-US" sz="2400" dirty="0">
                <a:effectLst/>
                <a:latin typeface="+mj-lt"/>
                <a:ea typeface="Times New Roman" panose="02020603050405020304" pitchFamily="18" charset="0"/>
              </a:rPr>
              <a:t> </a:t>
            </a:r>
            <a:r>
              <a:rPr lang="en-US" sz="2400" dirty="0" err="1">
                <a:effectLst/>
                <a:latin typeface="+mj-lt"/>
                <a:ea typeface="Times New Roman" panose="02020603050405020304" pitchFamily="18" charset="0"/>
              </a:rPr>
              <a:t>trừu</a:t>
            </a:r>
            <a:r>
              <a:rPr lang="en-US" sz="2400" dirty="0">
                <a:effectLst/>
                <a:latin typeface="+mj-lt"/>
                <a:ea typeface="Times New Roman" panose="02020603050405020304" pitchFamily="18" charset="0"/>
              </a:rPr>
              <a:t> </a:t>
            </a:r>
            <a:r>
              <a:rPr lang="en-US" sz="2400" dirty="0" err="1">
                <a:effectLst/>
                <a:latin typeface="+mj-lt"/>
                <a:ea typeface="Times New Roman" panose="02020603050405020304" pitchFamily="18" charset="0"/>
              </a:rPr>
              <a:t>tượng</a:t>
            </a:r>
            <a:r>
              <a:rPr lang="en-US" sz="2400" dirty="0">
                <a:effectLst/>
                <a:latin typeface="+mj-lt"/>
                <a:ea typeface="Times New Roman" panose="02020603050405020304" pitchFamily="18" charset="0"/>
              </a:rPr>
              <a:t> </a:t>
            </a:r>
            <a:r>
              <a:rPr lang="en-US" sz="2400" dirty="0" err="1">
                <a:effectLst/>
                <a:latin typeface="+mj-lt"/>
                <a:ea typeface="Times New Roman" panose="02020603050405020304" pitchFamily="18" charset="0"/>
              </a:rPr>
              <a:t>hóa</a:t>
            </a:r>
            <a:r>
              <a:rPr lang="en-US" sz="2400" dirty="0">
                <a:effectLst/>
                <a:latin typeface="+mj-lt"/>
                <a:ea typeface="Times New Roman" panose="02020603050405020304" pitchFamily="18" charset="0"/>
              </a:rPr>
              <a:t> </a:t>
            </a:r>
            <a:r>
              <a:rPr lang="en-US" sz="2400" dirty="0" err="1">
                <a:effectLst/>
                <a:latin typeface="+mj-lt"/>
                <a:ea typeface="Times New Roman" panose="02020603050405020304" pitchFamily="18" charset="0"/>
              </a:rPr>
              <a:t>các</a:t>
            </a:r>
            <a:r>
              <a:rPr lang="en-US" sz="2400" dirty="0">
                <a:effectLst/>
                <a:latin typeface="+mj-lt"/>
                <a:ea typeface="Times New Roman" panose="02020603050405020304" pitchFamily="18" charset="0"/>
              </a:rPr>
              <a:t> </a:t>
            </a:r>
            <a:r>
              <a:rPr lang="en-US" sz="2400" dirty="0" err="1">
                <a:effectLst/>
                <a:latin typeface="+mj-lt"/>
                <a:ea typeface="Times New Roman" panose="02020603050405020304" pitchFamily="18" charset="0"/>
              </a:rPr>
              <a:t>đối</a:t>
            </a:r>
            <a:r>
              <a:rPr lang="en-US" sz="2400" dirty="0">
                <a:effectLst/>
                <a:latin typeface="+mj-lt"/>
                <a:ea typeface="Times New Roman" panose="02020603050405020304" pitchFamily="18" charset="0"/>
              </a:rPr>
              <a:t> </a:t>
            </a:r>
            <a:r>
              <a:rPr lang="en-US" sz="2400" dirty="0" err="1">
                <a:effectLst/>
                <a:latin typeface="+mj-lt"/>
                <a:ea typeface="Times New Roman" panose="02020603050405020304" pitchFamily="18" charset="0"/>
              </a:rPr>
              <a:t>tượng</a:t>
            </a:r>
            <a:r>
              <a:rPr lang="en-US" sz="2400" dirty="0">
                <a:effectLst/>
                <a:latin typeface="+mj-lt"/>
                <a:ea typeface="Times New Roman" panose="02020603050405020304" pitchFamily="18" charset="0"/>
              </a:rPr>
              <a:t> </a:t>
            </a:r>
            <a:r>
              <a:rPr lang="en-US" sz="2400" dirty="0" err="1">
                <a:effectLst/>
                <a:latin typeface="+mj-lt"/>
                <a:ea typeface="Times New Roman" panose="02020603050405020304" pitchFamily="18" charset="0"/>
              </a:rPr>
              <a:t>trong</a:t>
            </a:r>
            <a:r>
              <a:rPr lang="en-US" sz="2400" dirty="0">
                <a:effectLst/>
                <a:latin typeface="+mj-lt"/>
                <a:ea typeface="Times New Roman" panose="02020603050405020304" pitchFamily="18" charset="0"/>
              </a:rPr>
              <a:t> </a:t>
            </a:r>
            <a:r>
              <a:rPr lang="en-US" sz="2400" dirty="0" err="1">
                <a:effectLst/>
                <a:latin typeface="+mj-lt"/>
                <a:ea typeface="Times New Roman" panose="02020603050405020304" pitchFamily="18" charset="0"/>
              </a:rPr>
              <a:t>thế</a:t>
            </a:r>
            <a:r>
              <a:rPr lang="en-US" sz="2400" dirty="0">
                <a:effectLst/>
                <a:latin typeface="+mj-lt"/>
                <a:ea typeface="Times New Roman" panose="02020603050405020304" pitchFamily="18" charset="0"/>
              </a:rPr>
              <a:t> </a:t>
            </a:r>
            <a:r>
              <a:rPr lang="en-US" sz="2400" dirty="0" err="1">
                <a:effectLst/>
                <a:latin typeface="+mj-lt"/>
                <a:ea typeface="Times New Roman" panose="02020603050405020304" pitchFamily="18" charset="0"/>
              </a:rPr>
              <a:t>giới</a:t>
            </a:r>
            <a:r>
              <a:rPr lang="en-US" sz="2400" dirty="0">
                <a:effectLst/>
                <a:latin typeface="+mj-lt"/>
                <a:ea typeface="Times New Roman" panose="02020603050405020304" pitchFamily="18" charset="0"/>
              </a:rPr>
              <a:t> </a:t>
            </a:r>
            <a:r>
              <a:rPr lang="en-US" sz="2400" dirty="0" err="1">
                <a:effectLst/>
                <a:latin typeface="+mj-lt"/>
                <a:ea typeface="Times New Roman" panose="02020603050405020304" pitchFamily="18" charset="0"/>
              </a:rPr>
              <a:t>thực</a:t>
            </a:r>
            <a:r>
              <a:rPr lang="en-US" sz="2400" dirty="0">
                <a:effectLst/>
                <a:latin typeface="+mj-lt"/>
                <a:ea typeface="Times New Roman" panose="02020603050405020304" pitchFamily="18" charset="0"/>
              </a:rPr>
              <a:t>. </a:t>
            </a:r>
            <a:r>
              <a:rPr lang="en-US" sz="2400" dirty="0" err="1">
                <a:effectLst/>
                <a:latin typeface="+mj-lt"/>
                <a:ea typeface="Times New Roman" panose="02020603050405020304" pitchFamily="18" charset="0"/>
              </a:rPr>
              <a:t>Mục</a:t>
            </a:r>
            <a:r>
              <a:rPr lang="en-US" sz="2400" dirty="0">
                <a:effectLst/>
                <a:latin typeface="+mj-lt"/>
                <a:ea typeface="Times New Roman" panose="02020603050405020304" pitchFamily="18" charset="0"/>
              </a:rPr>
              <a:t> </a:t>
            </a:r>
            <a:r>
              <a:rPr lang="en-US" sz="2400" dirty="0" err="1">
                <a:effectLst/>
                <a:latin typeface="+mj-lt"/>
                <a:ea typeface="Times New Roman" panose="02020603050405020304" pitchFamily="18" charset="0"/>
              </a:rPr>
              <a:t>tiêu</a:t>
            </a:r>
            <a:r>
              <a:rPr lang="en-US" sz="2400" dirty="0">
                <a:effectLst/>
                <a:latin typeface="+mj-lt"/>
                <a:ea typeface="Times New Roman" panose="02020603050405020304" pitchFamily="18" charset="0"/>
              </a:rPr>
              <a:t> </a:t>
            </a:r>
            <a:r>
              <a:rPr lang="en-US" sz="2400" dirty="0" err="1">
                <a:effectLst/>
                <a:latin typeface="+mj-lt"/>
                <a:ea typeface="Times New Roman" panose="02020603050405020304" pitchFamily="18" charset="0"/>
              </a:rPr>
              <a:t>chính</a:t>
            </a:r>
            <a:r>
              <a:rPr lang="en-US" sz="2400" dirty="0">
                <a:effectLst/>
                <a:latin typeface="+mj-lt"/>
                <a:ea typeface="Times New Roman" panose="02020603050405020304" pitchFamily="18" charset="0"/>
              </a:rPr>
              <a:t> </a:t>
            </a:r>
            <a:r>
              <a:rPr lang="en-US" sz="2400" dirty="0" err="1">
                <a:effectLst/>
                <a:latin typeface="+mj-lt"/>
                <a:ea typeface="Times New Roman" panose="02020603050405020304" pitchFamily="18" charset="0"/>
              </a:rPr>
              <a:t>của</a:t>
            </a:r>
            <a:r>
              <a:rPr lang="en-US" sz="2400" dirty="0">
                <a:effectLst/>
                <a:latin typeface="+mj-lt"/>
                <a:ea typeface="Times New Roman" panose="02020603050405020304" pitchFamily="18" charset="0"/>
              </a:rPr>
              <a:t> OOP </a:t>
            </a:r>
            <a:r>
              <a:rPr lang="en-US" sz="2400" dirty="0" err="1">
                <a:effectLst/>
                <a:latin typeface="+mj-lt"/>
                <a:ea typeface="Times New Roman" panose="02020603050405020304" pitchFamily="18" charset="0"/>
              </a:rPr>
              <a:t>là</a:t>
            </a:r>
            <a:r>
              <a:rPr lang="en-US" sz="2400" dirty="0">
                <a:effectLst/>
                <a:latin typeface="+mj-lt"/>
                <a:ea typeface="Times New Roman" panose="02020603050405020304" pitchFamily="18" charset="0"/>
              </a:rPr>
              <a:t> </a:t>
            </a:r>
            <a:r>
              <a:rPr lang="en-US" sz="2400" dirty="0" err="1">
                <a:effectLst/>
                <a:latin typeface="+mj-lt"/>
                <a:ea typeface="Times New Roman" panose="02020603050405020304" pitchFamily="18" charset="0"/>
              </a:rPr>
              <a:t>tổ</a:t>
            </a:r>
            <a:r>
              <a:rPr lang="en-US" sz="2400" dirty="0">
                <a:effectLst/>
                <a:latin typeface="+mj-lt"/>
                <a:ea typeface="Times New Roman" panose="02020603050405020304" pitchFamily="18" charset="0"/>
              </a:rPr>
              <a:t> </a:t>
            </a:r>
            <a:r>
              <a:rPr lang="en-US" sz="2400" dirty="0" err="1">
                <a:effectLst/>
                <a:latin typeface="+mj-lt"/>
                <a:ea typeface="Times New Roman" panose="02020603050405020304" pitchFamily="18" charset="0"/>
              </a:rPr>
              <a:t>chức</a:t>
            </a:r>
            <a:r>
              <a:rPr lang="en-US" sz="2400" dirty="0">
                <a:effectLst/>
                <a:latin typeface="+mj-lt"/>
                <a:ea typeface="Times New Roman" panose="02020603050405020304" pitchFamily="18" charset="0"/>
              </a:rPr>
              <a:t> </a:t>
            </a:r>
            <a:r>
              <a:rPr lang="en-US" sz="2400" dirty="0" err="1">
                <a:effectLst/>
                <a:latin typeface="+mj-lt"/>
                <a:ea typeface="Times New Roman" panose="02020603050405020304" pitchFamily="18" charset="0"/>
              </a:rPr>
              <a:t>mã</a:t>
            </a:r>
            <a:r>
              <a:rPr lang="en-US" sz="2400" dirty="0">
                <a:effectLst/>
                <a:latin typeface="+mj-lt"/>
                <a:ea typeface="Times New Roman" panose="02020603050405020304" pitchFamily="18" charset="0"/>
              </a:rPr>
              <a:t> </a:t>
            </a:r>
            <a:r>
              <a:rPr lang="en-US" sz="2400" dirty="0" err="1">
                <a:effectLst/>
                <a:latin typeface="+mj-lt"/>
                <a:ea typeface="Times New Roman" panose="02020603050405020304" pitchFamily="18" charset="0"/>
              </a:rPr>
              <a:t>nguồn</a:t>
            </a:r>
            <a:r>
              <a:rPr lang="en-US" sz="2400" dirty="0">
                <a:effectLst/>
                <a:latin typeface="+mj-lt"/>
                <a:ea typeface="Times New Roman" panose="02020603050405020304" pitchFamily="18" charset="0"/>
              </a:rPr>
              <a:t> </a:t>
            </a:r>
            <a:r>
              <a:rPr lang="en-US" sz="2400" dirty="0" err="1">
                <a:effectLst/>
                <a:latin typeface="+mj-lt"/>
                <a:ea typeface="Times New Roman" panose="02020603050405020304" pitchFamily="18" charset="0"/>
              </a:rPr>
              <a:t>sao</a:t>
            </a:r>
            <a:r>
              <a:rPr lang="en-US" sz="2400" dirty="0">
                <a:effectLst/>
                <a:latin typeface="+mj-lt"/>
                <a:ea typeface="Times New Roman" panose="02020603050405020304" pitchFamily="18" charset="0"/>
              </a:rPr>
              <a:t> </a:t>
            </a:r>
            <a:r>
              <a:rPr lang="en-US" sz="2400" dirty="0" err="1">
                <a:effectLst/>
                <a:latin typeface="+mj-lt"/>
                <a:ea typeface="Times New Roman" panose="02020603050405020304" pitchFamily="18" charset="0"/>
              </a:rPr>
              <a:t>cho</a:t>
            </a:r>
            <a:r>
              <a:rPr lang="en-US" sz="2400" dirty="0">
                <a:effectLst/>
                <a:latin typeface="+mj-lt"/>
                <a:ea typeface="Times New Roman" panose="02020603050405020304" pitchFamily="18" charset="0"/>
              </a:rPr>
              <a:t> </a:t>
            </a:r>
            <a:r>
              <a:rPr lang="en-US" sz="2400" dirty="0" err="1">
                <a:effectLst/>
                <a:latin typeface="+mj-lt"/>
                <a:ea typeface="Times New Roman" panose="02020603050405020304" pitchFamily="18" charset="0"/>
              </a:rPr>
              <a:t>dễ</a:t>
            </a:r>
            <a:r>
              <a:rPr lang="en-US" sz="2400" dirty="0">
                <a:effectLst/>
                <a:latin typeface="+mj-lt"/>
                <a:ea typeface="Times New Roman" panose="02020603050405020304" pitchFamily="18" charset="0"/>
              </a:rPr>
              <a:t> </a:t>
            </a:r>
            <a:r>
              <a:rPr lang="en-US" sz="2400" dirty="0" err="1">
                <a:effectLst/>
                <a:latin typeface="+mj-lt"/>
                <a:ea typeface="Times New Roman" panose="02020603050405020304" pitchFamily="18" charset="0"/>
              </a:rPr>
              <a:t>hiểu</a:t>
            </a:r>
            <a:r>
              <a:rPr lang="en-US" sz="2400" dirty="0">
                <a:effectLst/>
                <a:latin typeface="+mj-lt"/>
                <a:ea typeface="Times New Roman" panose="02020603050405020304" pitchFamily="18" charset="0"/>
              </a:rPr>
              <a:t> </a:t>
            </a:r>
            <a:r>
              <a:rPr lang="en-US" sz="2400" dirty="0" err="1">
                <a:effectLst/>
                <a:latin typeface="+mj-lt"/>
                <a:ea typeface="Times New Roman" panose="02020603050405020304" pitchFamily="18" charset="0"/>
              </a:rPr>
              <a:t>và</a:t>
            </a:r>
            <a:r>
              <a:rPr lang="en-US" sz="2400" dirty="0">
                <a:effectLst/>
                <a:latin typeface="+mj-lt"/>
                <a:ea typeface="Times New Roman" panose="02020603050405020304" pitchFamily="18" charset="0"/>
              </a:rPr>
              <a:t> </a:t>
            </a:r>
            <a:r>
              <a:rPr lang="en-US" sz="2400" dirty="0" err="1">
                <a:effectLst/>
                <a:latin typeface="+mj-lt"/>
                <a:ea typeface="Times New Roman" panose="02020603050405020304" pitchFamily="18" charset="0"/>
              </a:rPr>
              <a:t>tự</a:t>
            </a:r>
            <a:r>
              <a:rPr lang="en-US" sz="2400" dirty="0">
                <a:effectLst/>
                <a:latin typeface="+mj-lt"/>
                <a:ea typeface="Times New Roman" panose="02020603050405020304" pitchFamily="18" charset="0"/>
              </a:rPr>
              <a:t> </a:t>
            </a:r>
            <a:r>
              <a:rPr lang="en-US" sz="2400" dirty="0" err="1">
                <a:effectLst/>
                <a:latin typeface="+mj-lt"/>
                <a:ea typeface="Times New Roman" panose="02020603050405020304" pitchFamily="18" charset="0"/>
              </a:rPr>
              <a:t>nhiên</a:t>
            </a:r>
            <a:r>
              <a:rPr lang="en-US" sz="2400" dirty="0">
                <a:effectLst/>
                <a:latin typeface="+mj-lt"/>
                <a:ea typeface="Times New Roman" panose="02020603050405020304" pitchFamily="18" charset="0"/>
              </a:rPr>
              <a:t> </a:t>
            </a:r>
            <a:r>
              <a:rPr lang="en-US" sz="2400" dirty="0" err="1">
                <a:effectLst/>
                <a:latin typeface="+mj-lt"/>
                <a:ea typeface="Times New Roman" panose="02020603050405020304" pitchFamily="18" charset="0"/>
              </a:rPr>
              <a:t>hơn</a:t>
            </a:r>
            <a:r>
              <a:rPr lang="en-US" sz="2400" dirty="0">
                <a:effectLst/>
                <a:latin typeface="+mj-lt"/>
                <a:ea typeface="Times New Roman" panose="02020603050405020304" pitchFamily="18" charset="0"/>
              </a:rPr>
              <a:t>, </a:t>
            </a:r>
            <a:r>
              <a:rPr lang="en-US" sz="2400" dirty="0" err="1">
                <a:effectLst/>
                <a:latin typeface="+mj-lt"/>
                <a:ea typeface="Times New Roman" panose="02020603050405020304" pitchFamily="18" charset="0"/>
              </a:rPr>
              <a:t>đồng</a:t>
            </a:r>
            <a:r>
              <a:rPr lang="en-US" sz="2400" dirty="0">
                <a:effectLst/>
                <a:latin typeface="+mj-lt"/>
                <a:ea typeface="Times New Roman" panose="02020603050405020304" pitchFamily="18" charset="0"/>
              </a:rPr>
              <a:t> </a:t>
            </a:r>
            <a:r>
              <a:rPr lang="en-US" sz="2400" dirty="0" err="1">
                <a:effectLst/>
                <a:latin typeface="+mj-lt"/>
                <a:ea typeface="Times New Roman" panose="02020603050405020304" pitchFamily="18" charset="0"/>
              </a:rPr>
              <a:t>thời</a:t>
            </a:r>
            <a:r>
              <a:rPr lang="en-US" sz="2400" dirty="0">
                <a:effectLst/>
                <a:latin typeface="+mj-lt"/>
                <a:ea typeface="Times New Roman" panose="02020603050405020304" pitchFamily="18" charset="0"/>
              </a:rPr>
              <a:t> </a:t>
            </a:r>
            <a:r>
              <a:rPr lang="en-US" sz="2400" dirty="0" err="1">
                <a:effectLst/>
                <a:latin typeface="+mj-lt"/>
                <a:ea typeface="Times New Roman" panose="02020603050405020304" pitchFamily="18" charset="0"/>
              </a:rPr>
              <a:t>tạo</a:t>
            </a:r>
            <a:r>
              <a:rPr lang="en-US" sz="2400" dirty="0">
                <a:effectLst/>
                <a:latin typeface="+mj-lt"/>
                <a:ea typeface="Times New Roman" panose="02020603050405020304" pitchFamily="18" charset="0"/>
              </a:rPr>
              <a:t> </a:t>
            </a:r>
            <a:r>
              <a:rPr lang="en-US" sz="2400" dirty="0" err="1">
                <a:effectLst/>
                <a:latin typeface="+mj-lt"/>
                <a:ea typeface="Times New Roman" panose="02020603050405020304" pitchFamily="18" charset="0"/>
              </a:rPr>
              <a:t>điều</a:t>
            </a:r>
            <a:r>
              <a:rPr lang="en-US" sz="2400" dirty="0">
                <a:effectLst/>
                <a:latin typeface="+mj-lt"/>
                <a:ea typeface="Times New Roman" panose="02020603050405020304" pitchFamily="18" charset="0"/>
              </a:rPr>
              <a:t> </a:t>
            </a:r>
            <a:r>
              <a:rPr lang="en-US" sz="2400" dirty="0" err="1">
                <a:effectLst/>
                <a:latin typeface="+mj-lt"/>
                <a:ea typeface="Times New Roman" panose="02020603050405020304" pitchFamily="18" charset="0"/>
              </a:rPr>
              <a:t>kiện</a:t>
            </a:r>
            <a:r>
              <a:rPr lang="en-US" sz="2400" dirty="0">
                <a:effectLst/>
                <a:latin typeface="+mj-lt"/>
                <a:ea typeface="Times New Roman" panose="02020603050405020304" pitchFamily="18" charset="0"/>
              </a:rPr>
              <a:t> </a:t>
            </a:r>
            <a:r>
              <a:rPr lang="en-US" sz="2400" dirty="0" err="1">
                <a:effectLst/>
                <a:latin typeface="+mj-lt"/>
                <a:ea typeface="Times New Roman" panose="02020603050405020304" pitchFamily="18" charset="0"/>
              </a:rPr>
              <a:t>thuận</a:t>
            </a:r>
            <a:r>
              <a:rPr lang="en-US" sz="2400" dirty="0">
                <a:effectLst/>
                <a:latin typeface="+mj-lt"/>
                <a:ea typeface="Times New Roman" panose="02020603050405020304" pitchFamily="18" charset="0"/>
              </a:rPr>
              <a:t> </a:t>
            </a:r>
            <a:r>
              <a:rPr lang="en-US" sz="2400" dirty="0" err="1">
                <a:effectLst/>
                <a:latin typeface="+mj-lt"/>
                <a:ea typeface="Times New Roman" panose="02020603050405020304" pitchFamily="18" charset="0"/>
              </a:rPr>
              <a:t>lợi</a:t>
            </a:r>
            <a:r>
              <a:rPr lang="en-US" sz="2400" dirty="0">
                <a:effectLst/>
                <a:latin typeface="+mj-lt"/>
                <a:ea typeface="Times New Roman" panose="02020603050405020304" pitchFamily="18" charset="0"/>
              </a:rPr>
              <a:t> </a:t>
            </a:r>
            <a:r>
              <a:rPr lang="en-US" sz="2400" dirty="0" err="1">
                <a:effectLst/>
                <a:latin typeface="+mj-lt"/>
                <a:ea typeface="Times New Roman" panose="02020603050405020304" pitchFamily="18" charset="0"/>
              </a:rPr>
              <a:t>cho</a:t>
            </a:r>
            <a:r>
              <a:rPr lang="en-US" sz="2400" dirty="0">
                <a:effectLst/>
                <a:latin typeface="+mj-lt"/>
                <a:ea typeface="Times New Roman" panose="02020603050405020304" pitchFamily="18" charset="0"/>
              </a:rPr>
              <a:t> </a:t>
            </a:r>
            <a:r>
              <a:rPr lang="en-US" sz="2400" dirty="0" err="1">
                <a:effectLst/>
                <a:latin typeface="+mj-lt"/>
                <a:ea typeface="Times New Roman" panose="02020603050405020304" pitchFamily="18" charset="0"/>
              </a:rPr>
              <a:t>việc</a:t>
            </a:r>
            <a:r>
              <a:rPr lang="en-US" sz="2400" dirty="0">
                <a:effectLst/>
                <a:latin typeface="+mj-lt"/>
                <a:ea typeface="Times New Roman" panose="02020603050405020304" pitchFamily="18" charset="0"/>
              </a:rPr>
              <a:t> </a:t>
            </a:r>
            <a:r>
              <a:rPr lang="en-US" sz="2400" dirty="0" err="1">
                <a:effectLst/>
                <a:latin typeface="+mj-lt"/>
                <a:ea typeface="Times New Roman" panose="02020603050405020304" pitchFamily="18" charset="0"/>
              </a:rPr>
              <a:t>bảo</a:t>
            </a:r>
            <a:r>
              <a:rPr lang="en-US" sz="2400" dirty="0">
                <a:effectLst/>
                <a:latin typeface="+mj-lt"/>
                <a:ea typeface="Times New Roman" panose="02020603050405020304" pitchFamily="18" charset="0"/>
              </a:rPr>
              <a:t> </a:t>
            </a:r>
            <a:r>
              <a:rPr lang="en-US" sz="2400" dirty="0" err="1">
                <a:effectLst/>
                <a:latin typeface="+mj-lt"/>
                <a:ea typeface="Times New Roman" panose="02020603050405020304" pitchFamily="18" charset="0"/>
              </a:rPr>
              <a:t>trì</a:t>
            </a:r>
            <a:r>
              <a:rPr lang="en-US" sz="2400" dirty="0">
                <a:effectLst/>
                <a:latin typeface="+mj-lt"/>
                <a:ea typeface="Times New Roman" panose="02020603050405020304" pitchFamily="18" charset="0"/>
              </a:rPr>
              <a:t> </a:t>
            </a:r>
            <a:r>
              <a:rPr lang="en-US" sz="2400" dirty="0" err="1">
                <a:effectLst/>
                <a:latin typeface="+mj-lt"/>
                <a:ea typeface="Times New Roman" panose="02020603050405020304" pitchFamily="18" charset="0"/>
              </a:rPr>
              <a:t>và</a:t>
            </a:r>
            <a:r>
              <a:rPr lang="en-US" sz="2400" dirty="0">
                <a:effectLst/>
                <a:latin typeface="+mj-lt"/>
                <a:ea typeface="Times New Roman" panose="02020603050405020304" pitchFamily="18" charset="0"/>
              </a:rPr>
              <a:t> </a:t>
            </a:r>
            <a:r>
              <a:rPr lang="en-US" sz="2400" dirty="0" err="1">
                <a:effectLst/>
                <a:latin typeface="+mj-lt"/>
                <a:ea typeface="Times New Roman" panose="02020603050405020304" pitchFamily="18" charset="0"/>
              </a:rPr>
              <a:t>mở</a:t>
            </a:r>
            <a:r>
              <a:rPr lang="en-US" sz="2400" dirty="0">
                <a:effectLst/>
                <a:latin typeface="+mj-lt"/>
                <a:ea typeface="Times New Roman" panose="02020603050405020304" pitchFamily="18" charset="0"/>
              </a:rPr>
              <a:t> </a:t>
            </a:r>
            <a:r>
              <a:rPr lang="en-US" sz="2400" dirty="0" err="1">
                <a:effectLst/>
                <a:latin typeface="+mj-lt"/>
                <a:ea typeface="Times New Roman" panose="02020603050405020304" pitchFamily="18" charset="0"/>
              </a:rPr>
              <a:t>rộng</a:t>
            </a:r>
            <a:r>
              <a:rPr lang="en-US" sz="2400" dirty="0">
                <a:effectLst/>
                <a:latin typeface="+mj-lt"/>
                <a:ea typeface="Times New Roman" panose="02020603050405020304" pitchFamily="18" charset="0"/>
              </a:rPr>
              <a:t>.</a:t>
            </a:r>
            <a:endParaRPr lang="en-US" sz="2400" dirty="0">
              <a:latin typeface="+mj-lt"/>
            </a:endParaRPr>
          </a:p>
        </p:txBody>
      </p:sp>
    </p:spTree>
    <p:extLst>
      <p:ext uri="{BB962C8B-B14F-4D97-AF65-F5344CB8AC3E}">
        <p14:creationId xmlns:p14="http://schemas.microsoft.com/office/powerpoint/2010/main" val="31952474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05683" y="554593"/>
            <a:ext cx="8263533" cy="630079"/>
          </a:xfrm>
          <a:prstGeom prst="rect">
            <a:avLst/>
          </a:prstGeom>
          <a:noFill/>
          <a:ln/>
        </p:spPr>
        <p:txBody>
          <a:bodyPr wrap="none" lIns="0" tIns="0" rIns="0" bIns="0" rtlCol="0" anchor="t"/>
          <a:lstStyle/>
          <a:p>
            <a:pPr marL="0" indent="0">
              <a:lnSpc>
                <a:spcPts val="4950"/>
              </a:lnSpc>
              <a:buNone/>
            </a:pPr>
            <a:r>
              <a:rPr lang="en-US" sz="4800" dirty="0">
                <a:latin typeface="Arial" panose="020B0604020202020204" pitchFamily="34" charset="0"/>
                <a:ea typeface="Alexandria" pitchFamily="34" charset="-122"/>
                <a:cs typeface="Arial" panose="020B0604020202020204" pitchFamily="34" charset="0"/>
              </a:rPr>
              <a:t>Lập trình hướng đối tượng (OOP)</a:t>
            </a:r>
            <a:endParaRPr lang="en-US" sz="4800" dirty="0"/>
          </a:p>
        </p:txBody>
      </p:sp>
      <p:pic>
        <p:nvPicPr>
          <p:cNvPr id="3" name="Image 0" descr="preencoded.png"/>
          <p:cNvPicPr>
            <a:picLocks noChangeAspect="1"/>
          </p:cNvPicPr>
          <p:nvPr/>
        </p:nvPicPr>
        <p:blipFill>
          <a:blip r:embed="rId3"/>
          <a:stretch>
            <a:fillRect/>
          </a:stretch>
        </p:blipFill>
        <p:spPr>
          <a:xfrm>
            <a:off x="2447540" y="1513184"/>
            <a:ext cx="1629719" cy="1478479"/>
          </a:xfrm>
          <a:prstGeom prst="rect">
            <a:avLst/>
          </a:prstGeom>
        </p:spPr>
      </p:pic>
      <p:sp>
        <p:nvSpPr>
          <p:cNvPr id="4" name="Text 1"/>
          <p:cNvSpPr/>
          <p:nvPr/>
        </p:nvSpPr>
        <p:spPr>
          <a:xfrm>
            <a:off x="3215131" y="2198672"/>
            <a:ext cx="94536" cy="403265"/>
          </a:xfrm>
          <a:prstGeom prst="rect">
            <a:avLst/>
          </a:prstGeom>
          <a:noFill/>
          <a:ln/>
        </p:spPr>
        <p:txBody>
          <a:bodyPr wrap="none" lIns="0" tIns="0" rIns="0" bIns="0" rtlCol="0" anchor="t"/>
          <a:lstStyle/>
          <a:p>
            <a:pPr marL="0" indent="0" algn="ctr">
              <a:lnSpc>
                <a:spcPts val="3150"/>
              </a:lnSpc>
              <a:buNone/>
            </a:pPr>
            <a:r>
              <a:rPr lang="en-US" sz="2000" dirty="0">
                <a:latin typeface="Arial" panose="020B0604020202020204" pitchFamily="34" charset="0"/>
                <a:ea typeface="Alexandria" pitchFamily="34" charset="-122"/>
                <a:cs typeface="Arial" panose="020B0604020202020204" pitchFamily="34" charset="0"/>
              </a:rPr>
              <a:t>1</a:t>
            </a:r>
            <a:endParaRPr lang="en-US" sz="2000" dirty="0"/>
          </a:p>
        </p:txBody>
      </p:sp>
      <p:sp>
        <p:nvSpPr>
          <p:cNvPr id="5" name="Text 2"/>
          <p:cNvSpPr/>
          <p:nvPr/>
        </p:nvSpPr>
        <p:spPr>
          <a:xfrm>
            <a:off x="4606049" y="1816417"/>
            <a:ext cx="2520196" cy="315039"/>
          </a:xfrm>
          <a:prstGeom prst="rect">
            <a:avLst/>
          </a:prstGeom>
          <a:noFill/>
          <a:ln/>
        </p:spPr>
        <p:txBody>
          <a:bodyPr wrap="none" lIns="0" tIns="0" rIns="0" bIns="0" rtlCol="0" anchor="t"/>
          <a:lstStyle/>
          <a:p>
            <a:pPr marL="0" indent="0" algn="l">
              <a:lnSpc>
                <a:spcPts val="2450"/>
              </a:lnSpc>
              <a:buNone/>
            </a:pPr>
            <a:r>
              <a:rPr lang="en-US" sz="2400" dirty="0" err="1">
                <a:latin typeface="Arial" panose="020B0604020202020204" pitchFamily="34" charset="0"/>
                <a:ea typeface="Alexandria" pitchFamily="34" charset="-122"/>
                <a:cs typeface="Arial" panose="020B0604020202020204" pitchFamily="34" charset="0"/>
              </a:rPr>
              <a:t>Tính</a:t>
            </a:r>
            <a:r>
              <a:rPr lang="en-US" sz="2400" dirty="0">
                <a:latin typeface="Arial" panose="020B0604020202020204" pitchFamily="34" charset="0"/>
                <a:ea typeface="Alexandria" pitchFamily="34" charset="-122"/>
                <a:cs typeface="Arial" panose="020B0604020202020204" pitchFamily="34" charset="0"/>
              </a:rPr>
              <a:t> đóng gói</a:t>
            </a:r>
            <a:endParaRPr lang="en-US" sz="2400" dirty="0"/>
          </a:p>
        </p:txBody>
      </p:sp>
      <p:sp>
        <p:nvSpPr>
          <p:cNvPr id="6" name="Text 3"/>
          <p:cNvSpPr/>
          <p:nvPr/>
        </p:nvSpPr>
        <p:spPr>
          <a:xfrm>
            <a:off x="4606049" y="2252424"/>
            <a:ext cx="8693348" cy="644843"/>
          </a:xfrm>
          <a:prstGeom prst="rect">
            <a:avLst/>
          </a:prstGeom>
          <a:noFill/>
          <a:ln/>
        </p:spPr>
        <p:txBody>
          <a:bodyPr wrap="square" lIns="0" tIns="0" rIns="0" bIns="0" rtlCol="0" anchor="t"/>
          <a:lstStyle/>
          <a:p>
            <a:pPr marL="0" indent="0" algn="l">
              <a:lnSpc>
                <a:spcPts val="2500"/>
              </a:lnSpc>
              <a:buNone/>
            </a:pPr>
            <a:r>
              <a:rPr lang="en-US" sz="2000" dirty="0">
                <a:latin typeface="Arial" panose="020B0604020202020204" pitchFamily="34" charset="0"/>
                <a:ea typeface="Nobile" pitchFamily="34" charset="-122"/>
                <a:cs typeface="Arial" panose="020B0604020202020204" pitchFamily="34" charset="0"/>
              </a:rPr>
              <a:t>Các dữ liệu và phương thức có liên quan với nhau được đóng gói thành các lớp để tiện cho việc quản lý và sử dụng.</a:t>
            </a:r>
            <a:endParaRPr lang="en-US" sz="2000" dirty="0"/>
          </a:p>
        </p:txBody>
      </p:sp>
      <p:sp>
        <p:nvSpPr>
          <p:cNvPr id="7" name="Shape 4"/>
          <p:cNvSpPr/>
          <p:nvPr/>
        </p:nvSpPr>
        <p:spPr>
          <a:xfrm>
            <a:off x="4454840" y="3114437"/>
            <a:ext cx="8995767" cy="11430"/>
          </a:xfrm>
          <a:prstGeom prst="roundRect">
            <a:avLst>
              <a:gd name="adj" fmla="val 740878"/>
            </a:avLst>
          </a:prstGeom>
          <a:solidFill>
            <a:srgbClr val="B8C3DF"/>
          </a:solidFill>
          <a:ln/>
        </p:spPr>
      </p:sp>
      <p:pic>
        <p:nvPicPr>
          <p:cNvPr id="8" name="Image 1" descr="preencoded.png"/>
          <p:cNvPicPr>
            <a:picLocks noChangeAspect="1"/>
          </p:cNvPicPr>
          <p:nvPr/>
        </p:nvPicPr>
        <p:blipFill>
          <a:blip r:embed="rId4"/>
          <a:stretch>
            <a:fillRect/>
          </a:stretch>
        </p:blipFill>
        <p:spPr>
          <a:xfrm>
            <a:off x="1604055" y="3072418"/>
            <a:ext cx="3335034" cy="1512769"/>
          </a:xfrm>
          <a:prstGeom prst="rect">
            <a:avLst/>
          </a:prstGeom>
        </p:spPr>
      </p:pic>
      <p:sp>
        <p:nvSpPr>
          <p:cNvPr id="9" name="Text 5"/>
          <p:cNvSpPr/>
          <p:nvPr/>
        </p:nvSpPr>
        <p:spPr>
          <a:xfrm>
            <a:off x="3188699" y="3645722"/>
            <a:ext cx="147399" cy="403265"/>
          </a:xfrm>
          <a:prstGeom prst="rect">
            <a:avLst/>
          </a:prstGeom>
          <a:noFill/>
          <a:ln/>
        </p:spPr>
        <p:txBody>
          <a:bodyPr wrap="none" lIns="0" tIns="0" rIns="0" bIns="0" rtlCol="0" anchor="t"/>
          <a:lstStyle/>
          <a:p>
            <a:pPr marL="0" indent="0" algn="ctr">
              <a:lnSpc>
                <a:spcPts val="3150"/>
              </a:lnSpc>
              <a:buNone/>
            </a:pPr>
            <a:r>
              <a:rPr lang="en-US" sz="2000" dirty="0">
                <a:latin typeface="Arial" panose="020B0604020202020204" pitchFamily="34" charset="0"/>
                <a:ea typeface="Alexandria" pitchFamily="34" charset="-122"/>
                <a:cs typeface="Arial" panose="020B0604020202020204" pitchFamily="34" charset="0"/>
              </a:rPr>
              <a:t>2</a:t>
            </a:r>
            <a:endParaRPr lang="en-US" sz="2000" dirty="0"/>
          </a:p>
        </p:txBody>
      </p:sp>
      <p:sp>
        <p:nvSpPr>
          <p:cNvPr id="10" name="Text 6"/>
          <p:cNvSpPr/>
          <p:nvPr/>
        </p:nvSpPr>
        <p:spPr>
          <a:xfrm>
            <a:off x="5424009" y="3511986"/>
            <a:ext cx="2520196" cy="315039"/>
          </a:xfrm>
          <a:prstGeom prst="rect">
            <a:avLst/>
          </a:prstGeom>
          <a:noFill/>
          <a:ln/>
        </p:spPr>
        <p:txBody>
          <a:bodyPr wrap="none" lIns="0" tIns="0" rIns="0" bIns="0" rtlCol="0" anchor="t"/>
          <a:lstStyle/>
          <a:p>
            <a:pPr marL="0" indent="0" algn="l">
              <a:lnSpc>
                <a:spcPts val="2450"/>
              </a:lnSpc>
              <a:buNone/>
            </a:pPr>
            <a:r>
              <a:rPr lang="en-US" sz="2400" dirty="0">
                <a:latin typeface="Arial" panose="020B0604020202020204" pitchFamily="34" charset="0"/>
                <a:ea typeface="Alexandria" pitchFamily="34" charset="-122"/>
                <a:cs typeface="Arial" panose="020B0604020202020204" pitchFamily="34" charset="0"/>
              </a:rPr>
              <a:t>Tính kế thừa</a:t>
            </a:r>
            <a:endParaRPr lang="en-US" sz="2400" dirty="0"/>
          </a:p>
        </p:txBody>
      </p:sp>
      <p:sp>
        <p:nvSpPr>
          <p:cNvPr id="11" name="Text 7"/>
          <p:cNvSpPr/>
          <p:nvPr/>
        </p:nvSpPr>
        <p:spPr>
          <a:xfrm>
            <a:off x="5424009" y="3947993"/>
            <a:ext cx="6755130" cy="322421"/>
          </a:xfrm>
          <a:prstGeom prst="rect">
            <a:avLst/>
          </a:prstGeom>
          <a:noFill/>
          <a:ln/>
        </p:spPr>
        <p:txBody>
          <a:bodyPr wrap="none" lIns="0" tIns="0" rIns="0" bIns="0" rtlCol="0" anchor="t"/>
          <a:lstStyle/>
          <a:p>
            <a:pPr marL="0" indent="0" algn="l">
              <a:lnSpc>
                <a:spcPts val="2500"/>
              </a:lnSpc>
              <a:buNone/>
            </a:pPr>
            <a:r>
              <a:rPr lang="en-US" sz="2000" dirty="0">
                <a:latin typeface="Arial" panose="020B0604020202020204" pitchFamily="34" charset="0"/>
                <a:ea typeface="Nobile" pitchFamily="34" charset="-122"/>
                <a:cs typeface="Arial" panose="020B0604020202020204" pitchFamily="34" charset="0"/>
              </a:rPr>
              <a:t>Cho phép xây dựng một lớp mới dựa trên các định nghĩa của lớp đã có.</a:t>
            </a:r>
            <a:endParaRPr lang="en-US" sz="2000" dirty="0"/>
          </a:p>
        </p:txBody>
      </p:sp>
      <p:sp>
        <p:nvSpPr>
          <p:cNvPr id="12" name="Shape 8"/>
          <p:cNvSpPr/>
          <p:nvPr/>
        </p:nvSpPr>
        <p:spPr>
          <a:xfrm>
            <a:off x="5272799" y="4648795"/>
            <a:ext cx="8177808" cy="11430"/>
          </a:xfrm>
          <a:prstGeom prst="roundRect">
            <a:avLst>
              <a:gd name="adj" fmla="val 740878"/>
            </a:avLst>
          </a:prstGeom>
          <a:solidFill>
            <a:srgbClr val="B8C3DF"/>
          </a:solidFill>
          <a:ln/>
        </p:spPr>
      </p:sp>
      <p:pic>
        <p:nvPicPr>
          <p:cNvPr id="13" name="Image 2" descr="preencoded.png"/>
          <p:cNvPicPr>
            <a:picLocks noChangeAspect="1"/>
          </p:cNvPicPr>
          <p:nvPr/>
        </p:nvPicPr>
        <p:blipFill>
          <a:blip r:embed="rId5"/>
          <a:stretch>
            <a:fillRect/>
          </a:stretch>
        </p:blipFill>
        <p:spPr>
          <a:xfrm>
            <a:off x="778680" y="4674245"/>
            <a:ext cx="4927073" cy="1489909"/>
          </a:xfrm>
          <a:prstGeom prst="rect">
            <a:avLst/>
          </a:prstGeom>
        </p:spPr>
      </p:pic>
      <p:sp>
        <p:nvSpPr>
          <p:cNvPr id="14" name="Text 9"/>
          <p:cNvSpPr/>
          <p:nvPr/>
        </p:nvSpPr>
        <p:spPr>
          <a:xfrm>
            <a:off x="3214467" y="5158491"/>
            <a:ext cx="148471" cy="403265"/>
          </a:xfrm>
          <a:prstGeom prst="rect">
            <a:avLst/>
          </a:prstGeom>
          <a:noFill/>
          <a:ln/>
        </p:spPr>
        <p:txBody>
          <a:bodyPr wrap="none" lIns="0" tIns="0" rIns="0" bIns="0" rtlCol="0" anchor="t"/>
          <a:lstStyle/>
          <a:p>
            <a:pPr marL="0" indent="0" algn="ctr">
              <a:lnSpc>
                <a:spcPts val="3150"/>
              </a:lnSpc>
              <a:buNone/>
            </a:pPr>
            <a:r>
              <a:rPr lang="en-US" sz="2000" dirty="0">
                <a:latin typeface="Arial" panose="020B0604020202020204" pitchFamily="34" charset="0"/>
                <a:ea typeface="Alexandria" pitchFamily="34" charset="-122"/>
                <a:cs typeface="Arial" panose="020B0604020202020204" pitchFamily="34" charset="0"/>
              </a:rPr>
              <a:t>3</a:t>
            </a:r>
            <a:endParaRPr lang="en-US" sz="2000" dirty="0"/>
          </a:p>
        </p:txBody>
      </p:sp>
      <p:sp>
        <p:nvSpPr>
          <p:cNvPr id="15" name="Text 10"/>
          <p:cNvSpPr/>
          <p:nvPr/>
        </p:nvSpPr>
        <p:spPr>
          <a:xfrm>
            <a:off x="6241968" y="4885134"/>
            <a:ext cx="2520196" cy="315039"/>
          </a:xfrm>
          <a:prstGeom prst="rect">
            <a:avLst/>
          </a:prstGeom>
          <a:noFill/>
          <a:ln/>
        </p:spPr>
        <p:txBody>
          <a:bodyPr wrap="none" lIns="0" tIns="0" rIns="0" bIns="0" rtlCol="0" anchor="t"/>
          <a:lstStyle/>
          <a:p>
            <a:pPr marL="0" indent="0" algn="l">
              <a:lnSpc>
                <a:spcPts val="2450"/>
              </a:lnSpc>
              <a:buNone/>
            </a:pPr>
            <a:r>
              <a:rPr lang="en-US" sz="2400" dirty="0">
                <a:latin typeface="Arial" panose="020B0604020202020204" pitchFamily="34" charset="0"/>
                <a:ea typeface="Alexandria" pitchFamily="34" charset="-122"/>
                <a:cs typeface="Arial" panose="020B0604020202020204" pitchFamily="34" charset="0"/>
              </a:rPr>
              <a:t>Tính đa hình</a:t>
            </a:r>
            <a:endParaRPr lang="en-US" sz="2400" dirty="0"/>
          </a:p>
        </p:txBody>
      </p:sp>
      <p:sp>
        <p:nvSpPr>
          <p:cNvPr id="16" name="Text 11"/>
          <p:cNvSpPr/>
          <p:nvPr/>
        </p:nvSpPr>
        <p:spPr>
          <a:xfrm>
            <a:off x="6241968" y="5321141"/>
            <a:ext cx="7057430" cy="644843"/>
          </a:xfrm>
          <a:prstGeom prst="rect">
            <a:avLst/>
          </a:prstGeom>
          <a:noFill/>
          <a:ln/>
        </p:spPr>
        <p:txBody>
          <a:bodyPr wrap="square" lIns="0" tIns="0" rIns="0" bIns="0" rtlCol="0" anchor="t"/>
          <a:lstStyle/>
          <a:p>
            <a:pPr marL="0" indent="0" algn="l">
              <a:lnSpc>
                <a:spcPts val="2500"/>
              </a:lnSpc>
              <a:buNone/>
            </a:pPr>
            <a:r>
              <a:rPr lang="en-US" sz="2000" dirty="0">
                <a:latin typeface="Arial" panose="020B0604020202020204" pitchFamily="34" charset="0"/>
                <a:ea typeface="Nobile" pitchFamily="34" charset="-122"/>
                <a:cs typeface="Arial" panose="020B0604020202020204" pitchFamily="34" charset="0"/>
              </a:rPr>
              <a:t>Cho phép phương thức hoặc đối tượng hoạt động khác nhau tùy theo ngữ cảnh, giúp mã linh hoạt hơn.</a:t>
            </a:r>
            <a:endParaRPr lang="en-US" sz="2000" dirty="0"/>
          </a:p>
        </p:txBody>
      </p:sp>
      <p:sp>
        <p:nvSpPr>
          <p:cNvPr id="17" name="Shape 12"/>
          <p:cNvSpPr/>
          <p:nvPr/>
        </p:nvSpPr>
        <p:spPr>
          <a:xfrm>
            <a:off x="6090759" y="6183154"/>
            <a:ext cx="7359848" cy="11430"/>
          </a:xfrm>
          <a:prstGeom prst="roundRect">
            <a:avLst>
              <a:gd name="adj" fmla="val 740878"/>
            </a:avLst>
          </a:prstGeom>
          <a:solidFill>
            <a:srgbClr val="B8C3DF"/>
          </a:solidFill>
          <a:ln/>
        </p:spPr>
      </p:sp>
      <p:pic>
        <p:nvPicPr>
          <p:cNvPr id="18" name="Image 3" descr="preencoded.png"/>
          <p:cNvPicPr>
            <a:picLocks noChangeAspect="1"/>
          </p:cNvPicPr>
          <p:nvPr/>
        </p:nvPicPr>
        <p:blipFill>
          <a:blip r:embed="rId6"/>
          <a:stretch>
            <a:fillRect/>
          </a:stretch>
        </p:blipFill>
        <p:spPr>
          <a:xfrm>
            <a:off x="0" y="6297537"/>
            <a:ext cx="6569394" cy="1489909"/>
          </a:xfrm>
          <a:prstGeom prst="rect">
            <a:avLst/>
          </a:prstGeom>
        </p:spPr>
      </p:pic>
      <p:sp>
        <p:nvSpPr>
          <p:cNvPr id="19" name="Text 13"/>
          <p:cNvSpPr/>
          <p:nvPr/>
        </p:nvSpPr>
        <p:spPr>
          <a:xfrm>
            <a:off x="3229120" y="6716416"/>
            <a:ext cx="150495" cy="403265"/>
          </a:xfrm>
          <a:prstGeom prst="rect">
            <a:avLst/>
          </a:prstGeom>
          <a:noFill/>
          <a:ln/>
        </p:spPr>
        <p:txBody>
          <a:bodyPr wrap="none" lIns="0" tIns="0" rIns="0" bIns="0" rtlCol="0" anchor="t"/>
          <a:lstStyle/>
          <a:p>
            <a:pPr marL="0" indent="0" algn="ctr">
              <a:lnSpc>
                <a:spcPts val="3150"/>
              </a:lnSpc>
              <a:buNone/>
            </a:pPr>
            <a:r>
              <a:rPr lang="en-US" sz="2000" dirty="0">
                <a:latin typeface="Arial" panose="020B0604020202020204" pitchFamily="34" charset="0"/>
                <a:ea typeface="Alexandria" pitchFamily="34" charset="-122"/>
                <a:cs typeface="Arial" panose="020B0604020202020204" pitchFamily="34" charset="0"/>
              </a:rPr>
              <a:t>4</a:t>
            </a:r>
            <a:endParaRPr lang="en-US" sz="2000" dirty="0"/>
          </a:p>
        </p:txBody>
      </p:sp>
      <p:sp>
        <p:nvSpPr>
          <p:cNvPr id="20" name="Text 14"/>
          <p:cNvSpPr/>
          <p:nvPr/>
        </p:nvSpPr>
        <p:spPr>
          <a:xfrm>
            <a:off x="7059808" y="6419493"/>
            <a:ext cx="2520196" cy="315039"/>
          </a:xfrm>
          <a:prstGeom prst="rect">
            <a:avLst/>
          </a:prstGeom>
          <a:noFill/>
          <a:ln/>
        </p:spPr>
        <p:txBody>
          <a:bodyPr wrap="none" lIns="0" tIns="0" rIns="0" bIns="0" rtlCol="0" anchor="t"/>
          <a:lstStyle/>
          <a:p>
            <a:pPr marL="0" indent="0" algn="l">
              <a:lnSpc>
                <a:spcPts val="2450"/>
              </a:lnSpc>
              <a:buNone/>
            </a:pPr>
            <a:r>
              <a:rPr lang="en-US" sz="2400" dirty="0">
                <a:latin typeface="Arial" panose="020B0604020202020204" pitchFamily="34" charset="0"/>
                <a:ea typeface="Alexandria" pitchFamily="34" charset="-122"/>
                <a:cs typeface="Arial" panose="020B0604020202020204" pitchFamily="34" charset="0"/>
              </a:rPr>
              <a:t>Tính trừu tượng</a:t>
            </a:r>
            <a:endParaRPr lang="en-US" sz="2400" dirty="0"/>
          </a:p>
        </p:txBody>
      </p:sp>
      <p:sp>
        <p:nvSpPr>
          <p:cNvPr id="21" name="Text 15"/>
          <p:cNvSpPr/>
          <p:nvPr/>
        </p:nvSpPr>
        <p:spPr>
          <a:xfrm>
            <a:off x="7059808" y="6855500"/>
            <a:ext cx="6239589" cy="862013"/>
          </a:xfrm>
          <a:prstGeom prst="rect">
            <a:avLst/>
          </a:prstGeom>
          <a:noFill/>
          <a:ln/>
        </p:spPr>
        <p:txBody>
          <a:bodyPr wrap="square" lIns="0" tIns="0" rIns="0" bIns="0" rtlCol="0" anchor="t"/>
          <a:lstStyle/>
          <a:p>
            <a:pPr marL="0" indent="0" algn="l">
              <a:lnSpc>
                <a:spcPts val="2500"/>
              </a:lnSpc>
              <a:buNone/>
            </a:pPr>
            <a:r>
              <a:rPr lang="en-US" sz="2000" dirty="0">
                <a:latin typeface="Arial" panose="020B0604020202020204" pitchFamily="34" charset="0"/>
                <a:ea typeface="Nobile" pitchFamily="34" charset="-122"/>
                <a:cs typeface="Arial" panose="020B0604020202020204" pitchFamily="34" charset="0"/>
              </a:rPr>
              <a:t>Tập trung và các đặc điểm chính yếu của đối tượng mà không cần quan tâm đến chi tiết bên trong.</a:t>
            </a:r>
            <a:endParaRPr lang="en-US" sz="2000" dirty="0"/>
          </a:p>
        </p:txBody>
      </p:sp>
    </p:spTree>
    <p:extLst>
      <p:ext uri="{BB962C8B-B14F-4D97-AF65-F5344CB8AC3E}">
        <p14:creationId xmlns:p14="http://schemas.microsoft.com/office/powerpoint/2010/main" val="41899280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20685" y="566261"/>
            <a:ext cx="10982325" cy="643533"/>
          </a:xfrm>
          <a:prstGeom prst="rect">
            <a:avLst/>
          </a:prstGeom>
          <a:noFill/>
          <a:ln/>
        </p:spPr>
        <p:txBody>
          <a:bodyPr wrap="none" lIns="0" tIns="0" rIns="0" bIns="0" rtlCol="0" anchor="t"/>
          <a:lstStyle/>
          <a:p>
            <a:pPr marL="0" indent="0">
              <a:lnSpc>
                <a:spcPts val="5050"/>
              </a:lnSpc>
              <a:buNone/>
            </a:pPr>
            <a:r>
              <a:rPr lang="en-US" sz="4800" dirty="0">
                <a:latin typeface="Arial" panose="020B0604020202020204" pitchFamily="34" charset="0"/>
                <a:ea typeface="Alexandria" pitchFamily="34" charset="-122"/>
                <a:cs typeface="Arial" panose="020B0604020202020204" pitchFamily="34" charset="0"/>
              </a:rPr>
              <a:t>Khái niệm trong lập trình hướng đối tượng</a:t>
            </a:r>
            <a:endParaRPr lang="en-US" sz="4800" dirty="0"/>
          </a:p>
        </p:txBody>
      </p:sp>
      <p:sp>
        <p:nvSpPr>
          <p:cNvPr id="3" name="Shape 1"/>
          <p:cNvSpPr/>
          <p:nvPr/>
        </p:nvSpPr>
        <p:spPr>
          <a:xfrm>
            <a:off x="720685" y="1621631"/>
            <a:ext cx="1648539" cy="1516023"/>
          </a:xfrm>
          <a:prstGeom prst="roundRect">
            <a:avLst>
              <a:gd name="adj" fmla="val 5705"/>
            </a:avLst>
          </a:prstGeom>
          <a:solidFill>
            <a:srgbClr val="D2DDF9"/>
          </a:solidFill>
          <a:ln w="7620">
            <a:solidFill>
              <a:srgbClr val="B8C3DF"/>
            </a:solidFill>
            <a:prstDash val="solid"/>
          </a:ln>
        </p:spPr>
      </p:sp>
      <p:sp>
        <p:nvSpPr>
          <p:cNvPr id="4" name="Text 2"/>
          <p:cNvSpPr/>
          <p:nvPr/>
        </p:nvSpPr>
        <p:spPr>
          <a:xfrm>
            <a:off x="934164" y="2173724"/>
            <a:ext cx="96560" cy="411837"/>
          </a:xfrm>
          <a:prstGeom prst="rect">
            <a:avLst/>
          </a:prstGeom>
          <a:noFill/>
          <a:ln/>
        </p:spPr>
        <p:txBody>
          <a:bodyPr wrap="none" lIns="0" tIns="0" rIns="0" bIns="0" rtlCol="0" anchor="t"/>
          <a:lstStyle/>
          <a:p>
            <a:pPr marL="0" indent="0" algn="ctr">
              <a:lnSpc>
                <a:spcPts val="3200"/>
              </a:lnSpc>
              <a:buNone/>
            </a:pPr>
            <a:r>
              <a:rPr lang="en-US" sz="2000" dirty="0">
                <a:latin typeface="Arial" panose="020B0604020202020204" pitchFamily="34" charset="0"/>
                <a:ea typeface="Alexandria" pitchFamily="34" charset="-122"/>
                <a:cs typeface="Arial" panose="020B0604020202020204" pitchFamily="34" charset="0"/>
              </a:rPr>
              <a:t>1</a:t>
            </a:r>
            <a:endParaRPr lang="en-US" sz="2000" dirty="0"/>
          </a:p>
        </p:txBody>
      </p:sp>
      <p:sp>
        <p:nvSpPr>
          <p:cNvPr id="5" name="Text 3"/>
          <p:cNvSpPr/>
          <p:nvPr/>
        </p:nvSpPr>
        <p:spPr>
          <a:xfrm>
            <a:off x="2575084" y="1827490"/>
            <a:ext cx="2573893" cy="321707"/>
          </a:xfrm>
          <a:prstGeom prst="rect">
            <a:avLst/>
          </a:prstGeom>
          <a:noFill/>
          <a:ln/>
        </p:spPr>
        <p:txBody>
          <a:bodyPr wrap="none" lIns="0" tIns="0" rIns="0" bIns="0" rtlCol="0" anchor="t"/>
          <a:lstStyle/>
          <a:p>
            <a:pPr marL="0" indent="0" algn="l">
              <a:lnSpc>
                <a:spcPts val="2500"/>
              </a:lnSpc>
              <a:buNone/>
            </a:pPr>
            <a:r>
              <a:rPr lang="en-US" sz="2400" dirty="0">
                <a:latin typeface="Arial" panose="020B0604020202020204" pitchFamily="34" charset="0"/>
                <a:ea typeface="Alexandria" pitchFamily="34" charset="-122"/>
                <a:cs typeface="Arial" panose="020B0604020202020204" pitchFamily="34" charset="0"/>
              </a:rPr>
              <a:t>Lớp (Class)</a:t>
            </a:r>
            <a:endParaRPr lang="en-US" sz="2400" dirty="0"/>
          </a:p>
        </p:txBody>
      </p:sp>
      <p:sp>
        <p:nvSpPr>
          <p:cNvPr id="6" name="Text 4"/>
          <p:cNvSpPr/>
          <p:nvPr/>
        </p:nvSpPr>
        <p:spPr>
          <a:xfrm>
            <a:off x="2575084" y="2272665"/>
            <a:ext cx="11128772" cy="659130"/>
          </a:xfrm>
          <a:prstGeom prst="rect">
            <a:avLst/>
          </a:prstGeom>
          <a:noFill/>
          <a:ln/>
        </p:spPr>
        <p:txBody>
          <a:bodyPr wrap="square" lIns="0" tIns="0" rIns="0" bIns="0" rtlCol="0" anchor="t"/>
          <a:lstStyle/>
          <a:p>
            <a:pPr marL="0" indent="0" algn="l">
              <a:lnSpc>
                <a:spcPts val="2550"/>
              </a:lnSpc>
              <a:buNone/>
            </a:pPr>
            <a:r>
              <a:rPr lang="en-US" sz="2000" dirty="0">
                <a:latin typeface="Arial" panose="020B0604020202020204" pitchFamily="34" charset="0"/>
                <a:ea typeface="Nobile" pitchFamily="34" charset="-122"/>
                <a:cs typeface="Arial" panose="020B0604020202020204" pitchFamily="34" charset="0"/>
              </a:rPr>
              <a:t>Là một khuôn mẫu hoặc bản thiết kế để tạo ra các đối tượng. Class định nghĩa các thuộc tính và phương thức của đối tượng.</a:t>
            </a:r>
            <a:endParaRPr lang="en-US" sz="2000" dirty="0"/>
          </a:p>
        </p:txBody>
      </p:sp>
      <p:sp>
        <p:nvSpPr>
          <p:cNvPr id="7" name="Shape 5"/>
          <p:cNvSpPr/>
          <p:nvPr/>
        </p:nvSpPr>
        <p:spPr>
          <a:xfrm>
            <a:off x="2472095" y="3093840"/>
            <a:ext cx="11334750" cy="45719"/>
          </a:xfrm>
          <a:prstGeom prst="roundRect">
            <a:avLst>
              <a:gd name="adj" fmla="val 756658"/>
            </a:avLst>
          </a:prstGeom>
          <a:solidFill>
            <a:srgbClr val="B8C3DF"/>
          </a:solidFill>
          <a:ln/>
        </p:spPr>
      </p:sp>
      <p:sp>
        <p:nvSpPr>
          <p:cNvPr id="8" name="Shape 6"/>
          <p:cNvSpPr/>
          <p:nvPr/>
        </p:nvSpPr>
        <p:spPr>
          <a:xfrm>
            <a:off x="720685" y="3240524"/>
            <a:ext cx="2925764" cy="1186458"/>
          </a:xfrm>
          <a:prstGeom prst="roundRect">
            <a:avLst>
              <a:gd name="adj" fmla="val 7289"/>
            </a:avLst>
          </a:prstGeom>
          <a:solidFill>
            <a:srgbClr val="D2DDF9"/>
          </a:solidFill>
          <a:ln w="7620">
            <a:solidFill>
              <a:srgbClr val="B8C3DF"/>
            </a:solidFill>
            <a:prstDash val="solid"/>
          </a:ln>
        </p:spPr>
      </p:sp>
      <p:sp>
        <p:nvSpPr>
          <p:cNvPr id="9" name="Text 7"/>
          <p:cNvSpPr/>
          <p:nvPr/>
        </p:nvSpPr>
        <p:spPr>
          <a:xfrm>
            <a:off x="934164" y="3627834"/>
            <a:ext cx="150614" cy="411837"/>
          </a:xfrm>
          <a:prstGeom prst="rect">
            <a:avLst/>
          </a:prstGeom>
          <a:noFill/>
          <a:ln/>
        </p:spPr>
        <p:txBody>
          <a:bodyPr wrap="none" lIns="0" tIns="0" rIns="0" bIns="0" rtlCol="0" anchor="t"/>
          <a:lstStyle/>
          <a:p>
            <a:pPr marL="0" indent="0" algn="ctr">
              <a:lnSpc>
                <a:spcPts val="3200"/>
              </a:lnSpc>
              <a:buNone/>
            </a:pPr>
            <a:r>
              <a:rPr lang="en-US" sz="2000" dirty="0">
                <a:latin typeface="Arial" panose="020B0604020202020204" pitchFamily="34" charset="0"/>
                <a:ea typeface="Alexandria" pitchFamily="34" charset="-122"/>
                <a:cs typeface="Arial" panose="020B0604020202020204" pitchFamily="34" charset="0"/>
              </a:rPr>
              <a:t>2</a:t>
            </a:r>
            <a:endParaRPr lang="en-US" sz="2000" dirty="0"/>
          </a:p>
        </p:txBody>
      </p:sp>
      <p:sp>
        <p:nvSpPr>
          <p:cNvPr id="10" name="Text 8"/>
          <p:cNvSpPr/>
          <p:nvPr/>
        </p:nvSpPr>
        <p:spPr>
          <a:xfrm>
            <a:off x="3871513" y="3457458"/>
            <a:ext cx="2573893" cy="321707"/>
          </a:xfrm>
          <a:prstGeom prst="rect">
            <a:avLst/>
          </a:prstGeom>
          <a:noFill/>
          <a:ln/>
        </p:spPr>
        <p:txBody>
          <a:bodyPr wrap="none" lIns="0" tIns="0" rIns="0" bIns="0" rtlCol="0" anchor="t"/>
          <a:lstStyle/>
          <a:p>
            <a:pPr marL="0" indent="0" algn="l">
              <a:lnSpc>
                <a:spcPts val="2500"/>
              </a:lnSpc>
              <a:buNone/>
            </a:pPr>
            <a:r>
              <a:rPr lang="en-US" sz="2400" dirty="0">
                <a:latin typeface="Arial" panose="020B0604020202020204" pitchFamily="34" charset="0"/>
                <a:ea typeface="Alexandria" pitchFamily="34" charset="-122"/>
                <a:cs typeface="Arial" panose="020B0604020202020204" pitchFamily="34" charset="0"/>
              </a:rPr>
              <a:t>Đối tượng (Object)</a:t>
            </a:r>
            <a:endParaRPr lang="en-US" sz="2400" dirty="0"/>
          </a:p>
        </p:txBody>
      </p:sp>
      <p:sp>
        <p:nvSpPr>
          <p:cNvPr id="11" name="Text 9"/>
          <p:cNvSpPr/>
          <p:nvPr/>
        </p:nvSpPr>
        <p:spPr>
          <a:xfrm>
            <a:off x="3871513" y="3902633"/>
            <a:ext cx="8620482" cy="329565"/>
          </a:xfrm>
          <a:prstGeom prst="rect">
            <a:avLst/>
          </a:prstGeom>
          <a:noFill/>
          <a:ln/>
        </p:spPr>
        <p:txBody>
          <a:bodyPr wrap="none" lIns="0" tIns="0" rIns="0" bIns="0" rtlCol="0" anchor="t"/>
          <a:lstStyle/>
          <a:p>
            <a:pPr marL="0" indent="0" algn="l">
              <a:lnSpc>
                <a:spcPts val="2550"/>
              </a:lnSpc>
              <a:buNone/>
            </a:pPr>
            <a:r>
              <a:rPr lang="en-US" sz="2000" dirty="0">
                <a:latin typeface="Arial" panose="020B0604020202020204" pitchFamily="34" charset="0"/>
                <a:ea typeface="Nobile" pitchFamily="34" charset="-122"/>
                <a:cs typeface="Arial" panose="020B0604020202020204" pitchFamily="34" charset="0"/>
              </a:rPr>
              <a:t>Là một thực thể cụ thể được tạo ra từ class. Object chứa dữ liệu và hành vi riêng của nó.</a:t>
            </a:r>
            <a:endParaRPr lang="en-US" sz="2000" dirty="0"/>
          </a:p>
        </p:txBody>
      </p:sp>
      <p:sp>
        <p:nvSpPr>
          <p:cNvPr id="12" name="Shape 10"/>
          <p:cNvSpPr/>
          <p:nvPr/>
        </p:nvSpPr>
        <p:spPr>
          <a:xfrm>
            <a:off x="3769113" y="4350301"/>
            <a:ext cx="10037733" cy="45719"/>
          </a:xfrm>
          <a:prstGeom prst="roundRect">
            <a:avLst>
              <a:gd name="adj" fmla="val 756658"/>
            </a:avLst>
          </a:prstGeom>
          <a:solidFill>
            <a:srgbClr val="B8C3DF"/>
          </a:solidFill>
          <a:ln/>
        </p:spPr>
      </p:sp>
      <p:sp>
        <p:nvSpPr>
          <p:cNvPr id="13" name="Shape 11"/>
          <p:cNvSpPr/>
          <p:nvPr/>
        </p:nvSpPr>
        <p:spPr>
          <a:xfrm>
            <a:off x="720685" y="4529852"/>
            <a:ext cx="4341969" cy="1516023"/>
          </a:xfrm>
          <a:prstGeom prst="roundRect">
            <a:avLst>
              <a:gd name="adj" fmla="val 5705"/>
            </a:avLst>
          </a:prstGeom>
          <a:solidFill>
            <a:srgbClr val="D2DDF9"/>
          </a:solidFill>
          <a:ln w="7620">
            <a:solidFill>
              <a:srgbClr val="B8C3DF"/>
            </a:solidFill>
            <a:prstDash val="solid"/>
          </a:ln>
        </p:spPr>
      </p:sp>
      <p:sp>
        <p:nvSpPr>
          <p:cNvPr id="14" name="Text 12"/>
          <p:cNvSpPr/>
          <p:nvPr/>
        </p:nvSpPr>
        <p:spPr>
          <a:xfrm>
            <a:off x="934164" y="5081945"/>
            <a:ext cx="151567" cy="411837"/>
          </a:xfrm>
          <a:prstGeom prst="rect">
            <a:avLst/>
          </a:prstGeom>
          <a:noFill/>
          <a:ln/>
        </p:spPr>
        <p:txBody>
          <a:bodyPr wrap="none" lIns="0" tIns="0" rIns="0" bIns="0" rtlCol="0" anchor="t"/>
          <a:lstStyle/>
          <a:p>
            <a:pPr marL="0" indent="0" algn="ctr">
              <a:lnSpc>
                <a:spcPts val="3200"/>
              </a:lnSpc>
              <a:buNone/>
            </a:pPr>
            <a:r>
              <a:rPr lang="en-US" sz="2000" dirty="0">
                <a:latin typeface="Arial" panose="020B0604020202020204" pitchFamily="34" charset="0"/>
                <a:ea typeface="Alexandria" pitchFamily="34" charset="-122"/>
                <a:cs typeface="Arial" panose="020B0604020202020204" pitchFamily="34" charset="0"/>
              </a:rPr>
              <a:t>3</a:t>
            </a:r>
            <a:endParaRPr lang="en-US" sz="2000" dirty="0"/>
          </a:p>
        </p:txBody>
      </p:sp>
      <p:sp>
        <p:nvSpPr>
          <p:cNvPr id="15" name="Text 13"/>
          <p:cNvSpPr/>
          <p:nvPr/>
        </p:nvSpPr>
        <p:spPr>
          <a:xfrm>
            <a:off x="5370596" y="4744257"/>
            <a:ext cx="3292078" cy="321707"/>
          </a:xfrm>
          <a:prstGeom prst="rect">
            <a:avLst/>
          </a:prstGeom>
          <a:noFill/>
          <a:ln/>
        </p:spPr>
        <p:txBody>
          <a:bodyPr wrap="none" lIns="0" tIns="0" rIns="0" bIns="0" rtlCol="0" anchor="t"/>
          <a:lstStyle/>
          <a:p>
            <a:pPr marL="0" indent="0" algn="l">
              <a:lnSpc>
                <a:spcPts val="2500"/>
              </a:lnSpc>
              <a:buNone/>
            </a:pPr>
            <a:r>
              <a:rPr lang="en-US" sz="2400" dirty="0">
                <a:latin typeface="Arial" panose="020B0604020202020204" pitchFamily="34" charset="0"/>
                <a:ea typeface="Alexandria" pitchFamily="34" charset="-122"/>
                <a:cs typeface="Arial" panose="020B0604020202020204" pitchFamily="34" charset="0"/>
              </a:rPr>
              <a:t>Tính kế thừa (Inheritance)</a:t>
            </a:r>
            <a:endParaRPr lang="en-US" sz="2400" dirty="0"/>
          </a:p>
        </p:txBody>
      </p:sp>
      <p:sp>
        <p:nvSpPr>
          <p:cNvPr id="16" name="Text 14"/>
          <p:cNvSpPr/>
          <p:nvPr/>
        </p:nvSpPr>
        <p:spPr>
          <a:xfrm>
            <a:off x="5370596" y="5189432"/>
            <a:ext cx="7831455" cy="659130"/>
          </a:xfrm>
          <a:prstGeom prst="rect">
            <a:avLst/>
          </a:prstGeom>
          <a:noFill/>
          <a:ln/>
        </p:spPr>
        <p:txBody>
          <a:bodyPr wrap="square" lIns="0" tIns="0" rIns="0" bIns="0" rtlCol="0" anchor="t"/>
          <a:lstStyle/>
          <a:p>
            <a:pPr marL="0" indent="0" algn="l">
              <a:lnSpc>
                <a:spcPts val="2550"/>
              </a:lnSpc>
              <a:buNone/>
            </a:pPr>
            <a:r>
              <a:rPr lang="en-US" sz="2000" dirty="0">
                <a:latin typeface="Arial" panose="020B0604020202020204" pitchFamily="34" charset="0"/>
                <a:ea typeface="Nobile" pitchFamily="34" charset="-122"/>
                <a:cs typeface="Arial" panose="020B0604020202020204" pitchFamily="34" charset="0"/>
              </a:rPr>
              <a:t>Cho phép một lớp (class) mới tiếp nhận các thuộc tính và phương thức của một lớp khác.</a:t>
            </a:r>
            <a:endParaRPr lang="en-US" sz="2000" dirty="0"/>
          </a:p>
        </p:txBody>
      </p:sp>
      <p:sp>
        <p:nvSpPr>
          <p:cNvPr id="17" name="Shape 15"/>
          <p:cNvSpPr/>
          <p:nvPr/>
        </p:nvSpPr>
        <p:spPr>
          <a:xfrm>
            <a:off x="5148978" y="6002061"/>
            <a:ext cx="8657868" cy="45719"/>
          </a:xfrm>
          <a:prstGeom prst="roundRect">
            <a:avLst>
              <a:gd name="adj" fmla="val 756658"/>
            </a:avLst>
          </a:prstGeom>
          <a:solidFill>
            <a:srgbClr val="B8C3DF"/>
          </a:solidFill>
          <a:ln/>
        </p:spPr>
      </p:sp>
      <p:sp>
        <p:nvSpPr>
          <p:cNvPr id="18" name="Shape 16"/>
          <p:cNvSpPr/>
          <p:nvPr/>
        </p:nvSpPr>
        <p:spPr>
          <a:xfrm>
            <a:off x="720686" y="6148745"/>
            <a:ext cx="5724720" cy="1516023"/>
          </a:xfrm>
          <a:prstGeom prst="roundRect">
            <a:avLst>
              <a:gd name="adj" fmla="val 5705"/>
            </a:avLst>
          </a:prstGeom>
          <a:solidFill>
            <a:srgbClr val="D2DDF9"/>
          </a:solidFill>
          <a:ln w="7620">
            <a:solidFill>
              <a:srgbClr val="B8C3DF"/>
            </a:solidFill>
            <a:prstDash val="solid"/>
          </a:ln>
        </p:spPr>
      </p:sp>
      <p:sp>
        <p:nvSpPr>
          <p:cNvPr id="19" name="Text 17"/>
          <p:cNvSpPr/>
          <p:nvPr/>
        </p:nvSpPr>
        <p:spPr>
          <a:xfrm>
            <a:off x="934164" y="6700838"/>
            <a:ext cx="153710" cy="411837"/>
          </a:xfrm>
          <a:prstGeom prst="rect">
            <a:avLst/>
          </a:prstGeom>
          <a:noFill/>
          <a:ln/>
        </p:spPr>
        <p:txBody>
          <a:bodyPr wrap="none" lIns="0" tIns="0" rIns="0" bIns="0" rtlCol="0" anchor="t"/>
          <a:lstStyle/>
          <a:p>
            <a:pPr marL="0" indent="0" algn="ctr">
              <a:lnSpc>
                <a:spcPts val="3200"/>
              </a:lnSpc>
              <a:buNone/>
            </a:pPr>
            <a:r>
              <a:rPr lang="en-US" sz="2000" dirty="0">
                <a:latin typeface="Arial" panose="020B0604020202020204" pitchFamily="34" charset="0"/>
                <a:ea typeface="Alexandria" pitchFamily="34" charset="-122"/>
                <a:cs typeface="Arial" panose="020B0604020202020204" pitchFamily="34" charset="0"/>
              </a:rPr>
              <a:t>4</a:t>
            </a:r>
            <a:endParaRPr lang="en-US" sz="2000" dirty="0"/>
          </a:p>
        </p:txBody>
      </p:sp>
      <p:sp>
        <p:nvSpPr>
          <p:cNvPr id="20" name="Text 18"/>
          <p:cNvSpPr/>
          <p:nvPr/>
        </p:nvSpPr>
        <p:spPr>
          <a:xfrm>
            <a:off x="6797635" y="6478071"/>
            <a:ext cx="3832979" cy="321707"/>
          </a:xfrm>
          <a:prstGeom prst="rect">
            <a:avLst/>
          </a:prstGeom>
          <a:noFill/>
          <a:ln/>
        </p:spPr>
        <p:txBody>
          <a:bodyPr wrap="none" lIns="0" tIns="0" rIns="0" bIns="0" rtlCol="0" anchor="t"/>
          <a:lstStyle/>
          <a:p>
            <a:pPr marL="0" indent="0" algn="l">
              <a:lnSpc>
                <a:spcPts val="2500"/>
              </a:lnSpc>
              <a:buNone/>
            </a:pPr>
            <a:r>
              <a:rPr lang="en-US" sz="2400" dirty="0">
                <a:latin typeface="Arial" panose="020B0604020202020204" pitchFamily="34" charset="0"/>
                <a:ea typeface="Alexandria" pitchFamily="34" charset="-122"/>
                <a:cs typeface="Arial" panose="020B0604020202020204" pitchFamily="34" charset="0"/>
              </a:rPr>
              <a:t>Tính đóng gói (</a:t>
            </a:r>
            <a:r>
              <a:rPr lang="en-US" sz="2800" dirty="0">
                <a:latin typeface="Arial" panose="020B0604020202020204" pitchFamily="34" charset="0"/>
                <a:ea typeface="Alexandria" pitchFamily="34" charset="-122"/>
                <a:cs typeface="Arial" panose="020B0604020202020204" pitchFamily="34" charset="0"/>
              </a:rPr>
              <a:t>E</a:t>
            </a:r>
            <a:r>
              <a:rPr lang="en-US" sz="2400" dirty="0">
                <a:latin typeface="Arial" panose="020B0604020202020204" pitchFamily="34" charset="0"/>
                <a:ea typeface="Alexandria" pitchFamily="34" charset="-122"/>
                <a:cs typeface="Arial" panose="020B0604020202020204" pitchFamily="34" charset="0"/>
              </a:rPr>
              <a:t>ncapsulation)</a:t>
            </a:r>
            <a:endParaRPr lang="en-US" sz="2400" dirty="0"/>
          </a:p>
        </p:txBody>
      </p:sp>
      <p:sp>
        <p:nvSpPr>
          <p:cNvPr id="21" name="Text 19"/>
          <p:cNvSpPr/>
          <p:nvPr/>
        </p:nvSpPr>
        <p:spPr>
          <a:xfrm>
            <a:off x="6797635" y="6923245"/>
            <a:ext cx="6182797" cy="659130"/>
          </a:xfrm>
          <a:prstGeom prst="rect">
            <a:avLst/>
          </a:prstGeom>
          <a:noFill/>
          <a:ln/>
        </p:spPr>
        <p:txBody>
          <a:bodyPr wrap="square" lIns="0" tIns="0" rIns="0" bIns="0" rtlCol="0" anchor="t"/>
          <a:lstStyle/>
          <a:p>
            <a:pPr marL="0" indent="0" algn="l">
              <a:lnSpc>
                <a:spcPts val="2550"/>
              </a:lnSpc>
              <a:buNone/>
            </a:pPr>
            <a:r>
              <a:rPr lang="en-US" dirty="0">
                <a:latin typeface="Arial" panose="020B0604020202020204" pitchFamily="34" charset="0"/>
                <a:ea typeface="Nobile" pitchFamily="34" charset="-122"/>
                <a:cs typeface="Arial" panose="020B0604020202020204" pitchFamily="34" charset="0"/>
              </a:rPr>
              <a:t>Việc đưa tất cả thông tin, dữ liệu quan trọng vào bên trong một đối tượng.</a:t>
            </a:r>
            <a:endParaRPr lang="en-US" dirty="0"/>
          </a:p>
        </p:txBody>
      </p:sp>
    </p:spTree>
    <p:extLst>
      <p:ext uri="{BB962C8B-B14F-4D97-AF65-F5344CB8AC3E}">
        <p14:creationId xmlns:p14="http://schemas.microsoft.com/office/powerpoint/2010/main" val="33141491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rcRect l="6911" r="2234"/>
          <a:stretch/>
        </p:blipFill>
        <p:spPr>
          <a:xfrm>
            <a:off x="0" y="0"/>
            <a:ext cx="4984596" cy="8229600"/>
          </a:xfrm>
          <a:prstGeom prst="rect">
            <a:avLst/>
          </a:prstGeom>
        </p:spPr>
      </p:pic>
      <p:sp>
        <p:nvSpPr>
          <p:cNvPr id="3" name="Text 0"/>
          <p:cNvSpPr/>
          <p:nvPr/>
        </p:nvSpPr>
        <p:spPr>
          <a:xfrm>
            <a:off x="5276731" y="598884"/>
            <a:ext cx="8010168" cy="1208484"/>
          </a:xfrm>
          <a:prstGeom prst="rect">
            <a:avLst/>
          </a:prstGeom>
          <a:noFill/>
          <a:ln/>
        </p:spPr>
        <p:txBody>
          <a:bodyPr wrap="square" lIns="0" tIns="0" rIns="0" bIns="0" rtlCol="0" anchor="t"/>
          <a:lstStyle/>
          <a:p>
            <a:pPr marL="0" indent="0">
              <a:lnSpc>
                <a:spcPts val="4750"/>
              </a:lnSpc>
              <a:buNone/>
            </a:pPr>
            <a:r>
              <a:rPr lang="en-US" sz="4800" dirty="0">
                <a:latin typeface="Arial" panose="020B0604020202020204" pitchFamily="34" charset="0"/>
                <a:ea typeface="Alexandria" pitchFamily="34" charset="-122"/>
                <a:cs typeface="Arial" panose="020B0604020202020204" pitchFamily="34" charset="0"/>
              </a:rPr>
              <a:t>Microsoft Visual Studio 2022: Công cụ phát triển mạnh mẽ</a:t>
            </a:r>
            <a:endParaRPr lang="en-US" sz="4800" dirty="0"/>
          </a:p>
        </p:txBody>
      </p:sp>
      <p:sp>
        <p:nvSpPr>
          <p:cNvPr id="4" name="Text 1"/>
          <p:cNvSpPr/>
          <p:nvPr/>
        </p:nvSpPr>
        <p:spPr>
          <a:xfrm>
            <a:off x="5276731" y="2193846"/>
            <a:ext cx="3750350" cy="638056"/>
          </a:xfrm>
          <a:prstGeom prst="rect">
            <a:avLst/>
          </a:prstGeom>
          <a:noFill/>
          <a:ln/>
        </p:spPr>
        <p:txBody>
          <a:bodyPr wrap="none" lIns="0" tIns="0" rIns="0" bIns="0" rtlCol="0" anchor="t"/>
          <a:lstStyle/>
          <a:p>
            <a:pPr marL="0" indent="0" algn="ctr">
              <a:lnSpc>
                <a:spcPts val="5000"/>
              </a:lnSpc>
              <a:buNone/>
            </a:pPr>
            <a:r>
              <a:rPr lang="en-US" sz="5000" dirty="0">
                <a:latin typeface="Arial" panose="020B0604020202020204" pitchFamily="34" charset="0"/>
                <a:ea typeface="Alexandria" pitchFamily="34" charset="-122"/>
                <a:cs typeface="Arial" panose="020B0604020202020204" pitchFamily="34" charset="0"/>
              </a:rPr>
              <a:t>1</a:t>
            </a:r>
            <a:endParaRPr lang="en-US" sz="5000" dirty="0"/>
          </a:p>
        </p:txBody>
      </p:sp>
      <p:sp>
        <p:nvSpPr>
          <p:cNvPr id="5" name="Text 2"/>
          <p:cNvSpPr/>
          <p:nvPr/>
        </p:nvSpPr>
        <p:spPr>
          <a:xfrm>
            <a:off x="5943481" y="3073360"/>
            <a:ext cx="2416850" cy="302062"/>
          </a:xfrm>
          <a:prstGeom prst="rect">
            <a:avLst/>
          </a:prstGeom>
          <a:noFill/>
          <a:ln/>
        </p:spPr>
        <p:txBody>
          <a:bodyPr wrap="none" lIns="0" tIns="0" rIns="0" bIns="0" rtlCol="0" anchor="t"/>
          <a:lstStyle/>
          <a:p>
            <a:pPr marL="0" indent="0" algn="ctr">
              <a:lnSpc>
                <a:spcPts val="2350"/>
              </a:lnSpc>
              <a:buNone/>
            </a:pPr>
            <a:r>
              <a:rPr lang="en-US" sz="2400" dirty="0">
                <a:latin typeface="Arial" panose="020B0604020202020204" pitchFamily="34" charset="0"/>
                <a:ea typeface="Alexandria" pitchFamily="34" charset="-122"/>
                <a:cs typeface="Arial" panose="020B0604020202020204" pitchFamily="34" charset="0"/>
              </a:rPr>
              <a:t>IDE mạnh mẽ</a:t>
            </a:r>
            <a:endParaRPr lang="en-US" sz="2400" dirty="0"/>
          </a:p>
        </p:txBody>
      </p:sp>
      <p:sp>
        <p:nvSpPr>
          <p:cNvPr id="6" name="Text 3"/>
          <p:cNvSpPr/>
          <p:nvPr/>
        </p:nvSpPr>
        <p:spPr>
          <a:xfrm>
            <a:off x="5276731" y="3491389"/>
            <a:ext cx="3750350" cy="927973"/>
          </a:xfrm>
          <a:prstGeom prst="rect">
            <a:avLst/>
          </a:prstGeom>
          <a:noFill/>
          <a:ln/>
        </p:spPr>
        <p:txBody>
          <a:bodyPr wrap="square" lIns="0" tIns="0" rIns="0" bIns="0" rtlCol="0" anchor="t"/>
          <a:lstStyle/>
          <a:p>
            <a:pPr marL="0" indent="0" algn="ctr">
              <a:lnSpc>
                <a:spcPts val="2400"/>
              </a:lnSpc>
              <a:buNone/>
            </a:pPr>
            <a:r>
              <a:rPr lang="en-US" sz="2000" dirty="0">
                <a:latin typeface="Arial" panose="020B0604020202020204" pitchFamily="34" charset="0"/>
                <a:ea typeface="Nobile" pitchFamily="34" charset="-122"/>
                <a:cs typeface="Arial" panose="020B0604020202020204" pitchFamily="34" charset="0"/>
              </a:rPr>
              <a:t>Cho phép người dùng viết, dịch mã và gỡ lỗi các ứng dụng dựa trên nhiều ngôn ngữ lập trình khác nhau.</a:t>
            </a:r>
            <a:endParaRPr lang="en-US" sz="2000" dirty="0"/>
          </a:p>
        </p:txBody>
      </p:sp>
      <p:sp>
        <p:nvSpPr>
          <p:cNvPr id="7" name="Text 4"/>
          <p:cNvSpPr/>
          <p:nvPr/>
        </p:nvSpPr>
        <p:spPr>
          <a:xfrm>
            <a:off x="9316998" y="2193846"/>
            <a:ext cx="3750469" cy="638056"/>
          </a:xfrm>
          <a:prstGeom prst="rect">
            <a:avLst/>
          </a:prstGeom>
          <a:noFill/>
          <a:ln/>
        </p:spPr>
        <p:txBody>
          <a:bodyPr wrap="none" lIns="0" tIns="0" rIns="0" bIns="0" rtlCol="0" anchor="t"/>
          <a:lstStyle/>
          <a:p>
            <a:pPr marL="0" indent="0" algn="ctr">
              <a:lnSpc>
                <a:spcPts val="5000"/>
              </a:lnSpc>
              <a:buNone/>
            </a:pPr>
            <a:r>
              <a:rPr lang="en-US" sz="5000" dirty="0">
                <a:latin typeface="Arial" panose="020B0604020202020204" pitchFamily="34" charset="0"/>
                <a:ea typeface="Alexandria" pitchFamily="34" charset="-122"/>
                <a:cs typeface="Arial" panose="020B0604020202020204" pitchFamily="34" charset="0"/>
              </a:rPr>
              <a:t>2</a:t>
            </a:r>
            <a:endParaRPr lang="en-US" sz="5000" dirty="0"/>
          </a:p>
        </p:txBody>
      </p:sp>
      <p:sp>
        <p:nvSpPr>
          <p:cNvPr id="8" name="Text 5"/>
          <p:cNvSpPr/>
          <p:nvPr/>
        </p:nvSpPr>
        <p:spPr>
          <a:xfrm>
            <a:off x="9983748" y="3073360"/>
            <a:ext cx="2416850" cy="302062"/>
          </a:xfrm>
          <a:prstGeom prst="rect">
            <a:avLst/>
          </a:prstGeom>
          <a:noFill/>
          <a:ln/>
        </p:spPr>
        <p:txBody>
          <a:bodyPr wrap="none" lIns="0" tIns="0" rIns="0" bIns="0" rtlCol="0" anchor="t"/>
          <a:lstStyle/>
          <a:p>
            <a:pPr marL="0" indent="0" algn="ctr">
              <a:lnSpc>
                <a:spcPts val="2350"/>
              </a:lnSpc>
              <a:buNone/>
            </a:pPr>
            <a:r>
              <a:rPr lang="en-US" sz="2400" dirty="0">
                <a:latin typeface="Arial" panose="020B0604020202020204" pitchFamily="34" charset="0"/>
                <a:ea typeface="Alexandria" pitchFamily="34" charset="-122"/>
                <a:cs typeface="Arial" panose="020B0604020202020204" pitchFamily="34" charset="0"/>
              </a:rPr>
              <a:t>Tích hợp AI</a:t>
            </a:r>
            <a:endParaRPr lang="en-US" sz="2400" dirty="0"/>
          </a:p>
        </p:txBody>
      </p:sp>
      <p:sp>
        <p:nvSpPr>
          <p:cNvPr id="9" name="Text 6"/>
          <p:cNvSpPr/>
          <p:nvPr/>
        </p:nvSpPr>
        <p:spPr>
          <a:xfrm>
            <a:off x="9316998" y="3491389"/>
            <a:ext cx="3750469" cy="927973"/>
          </a:xfrm>
          <a:prstGeom prst="rect">
            <a:avLst/>
          </a:prstGeom>
          <a:noFill/>
          <a:ln/>
        </p:spPr>
        <p:txBody>
          <a:bodyPr wrap="square" lIns="0" tIns="0" rIns="0" bIns="0" rtlCol="0" anchor="t"/>
          <a:lstStyle/>
          <a:p>
            <a:pPr marL="0" indent="0" algn="ctr">
              <a:lnSpc>
                <a:spcPts val="2400"/>
              </a:lnSpc>
              <a:buNone/>
            </a:pPr>
            <a:r>
              <a:rPr lang="en-US" sz="2000" dirty="0">
                <a:latin typeface="Arial" panose="020B0604020202020204" pitchFamily="34" charset="0"/>
                <a:ea typeface="Nobile" pitchFamily="34" charset="-122"/>
                <a:cs typeface="Arial" panose="020B0604020202020204" pitchFamily="34" charset="0"/>
              </a:rPr>
              <a:t>IntelliCode giúp dự đoán và gợi ý mã thông minh dựa trên các mẫu lập trình của người dùng.</a:t>
            </a:r>
            <a:endParaRPr lang="en-US" sz="2000" dirty="0"/>
          </a:p>
        </p:txBody>
      </p:sp>
      <p:sp>
        <p:nvSpPr>
          <p:cNvPr id="10" name="Text 7"/>
          <p:cNvSpPr/>
          <p:nvPr/>
        </p:nvSpPr>
        <p:spPr>
          <a:xfrm>
            <a:off x="7151906" y="4906304"/>
            <a:ext cx="3750350" cy="638056"/>
          </a:xfrm>
          <a:prstGeom prst="rect">
            <a:avLst/>
          </a:prstGeom>
          <a:noFill/>
          <a:ln/>
        </p:spPr>
        <p:txBody>
          <a:bodyPr wrap="none" lIns="0" tIns="0" rIns="0" bIns="0" rtlCol="0" anchor="t"/>
          <a:lstStyle/>
          <a:p>
            <a:pPr marL="0" indent="0" algn="ctr">
              <a:lnSpc>
                <a:spcPts val="5000"/>
              </a:lnSpc>
              <a:buNone/>
            </a:pPr>
            <a:r>
              <a:rPr lang="en-US" sz="5000" dirty="0">
                <a:latin typeface="Arial" panose="020B0604020202020204" pitchFamily="34" charset="0"/>
                <a:ea typeface="Alexandria" pitchFamily="34" charset="-122"/>
                <a:cs typeface="Arial" panose="020B0604020202020204" pitchFamily="34" charset="0"/>
              </a:rPr>
              <a:t>3</a:t>
            </a:r>
            <a:endParaRPr lang="en-US" sz="5000" dirty="0"/>
          </a:p>
        </p:txBody>
      </p:sp>
      <p:sp>
        <p:nvSpPr>
          <p:cNvPr id="11" name="Text 8"/>
          <p:cNvSpPr/>
          <p:nvPr/>
        </p:nvSpPr>
        <p:spPr>
          <a:xfrm>
            <a:off x="7818656" y="5785819"/>
            <a:ext cx="2416850" cy="302062"/>
          </a:xfrm>
          <a:prstGeom prst="rect">
            <a:avLst/>
          </a:prstGeom>
          <a:noFill/>
          <a:ln/>
        </p:spPr>
        <p:txBody>
          <a:bodyPr wrap="none" lIns="0" tIns="0" rIns="0" bIns="0" rtlCol="0" anchor="t"/>
          <a:lstStyle/>
          <a:p>
            <a:pPr marL="0" indent="0" algn="ctr">
              <a:lnSpc>
                <a:spcPts val="2350"/>
              </a:lnSpc>
              <a:buNone/>
            </a:pPr>
            <a:r>
              <a:rPr lang="en-US" sz="2400" dirty="0">
                <a:latin typeface="Arial" panose="020B0604020202020204" pitchFamily="34" charset="0"/>
                <a:ea typeface="Alexandria" pitchFamily="34" charset="-122"/>
                <a:cs typeface="Arial" panose="020B0604020202020204" pitchFamily="34" charset="0"/>
              </a:rPr>
              <a:t>Quản lý mã nguồn</a:t>
            </a:r>
            <a:endParaRPr lang="en-US" sz="2400" dirty="0"/>
          </a:p>
        </p:txBody>
      </p:sp>
      <p:sp>
        <p:nvSpPr>
          <p:cNvPr id="12" name="Text 9"/>
          <p:cNvSpPr/>
          <p:nvPr/>
        </p:nvSpPr>
        <p:spPr>
          <a:xfrm>
            <a:off x="7151906" y="6203847"/>
            <a:ext cx="3750350" cy="1237298"/>
          </a:xfrm>
          <a:prstGeom prst="rect">
            <a:avLst/>
          </a:prstGeom>
          <a:noFill/>
          <a:ln/>
        </p:spPr>
        <p:txBody>
          <a:bodyPr wrap="square" lIns="0" tIns="0" rIns="0" bIns="0" rtlCol="0" anchor="t"/>
          <a:lstStyle/>
          <a:p>
            <a:pPr marL="0" indent="0" algn="ctr">
              <a:lnSpc>
                <a:spcPts val="2400"/>
              </a:lnSpc>
              <a:buNone/>
            </a:pPr>
            <a:r>
              <a:rPr lang="en-US" sz="2000" dirty="0">
                <a:latin typeface="Arial" panose="020B0604020202020204" pitchFamily="34" charset="0"/>
                <a:ea typeface="Nobile" pitchFamily="34" charset="-122"/>
                <a:cs typeface="Arial" panose="020B0604020202020204" pitchFamily="34" charset="0"/>
              </a:rPr>
              <a:t>Tích hợp sâu với Git và GitHub giúp người dùng dễ dàng quản lý mã nguồn và cộng tác với nhiều thành viên khác trong dự án.</a:t>
            </a:r>
            <a:endParaRPr lang="en-US" sz="2000" dirty="0"/>
          </a:p>
        </p:txBody>
      </p:sp>
    </p:spTree>
    <p:extLst>
      <p:ext uri="{BB962C8B-B14F-4D97-AF65-F5344CB8AC3E}">
        <p14:creationId xmlns:p14="http://schemas.microsoft.com/office/powerpoint/2010/main" val="13991790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2691527"/>
            <a:ext cx="7556421" cy="1417558"/>
          </a:xfrm>
          <a:prstGeom prst="rect">
            <a:avLst/>
          </a:prstGeom>
          <a:noFill/>
          <a:ln/>
        </p:spPr>
        <p:txBody>
          <a:bodyPr wrap="square" lIns="0" tIns="0" rIns="0" bIns="0" rtlCol="0" anchor="t"/>
          <a:lstStyle/>
          <a:p>
            <a:pPr marL="0" indent="0">
              <a:lnSpc>
                <a:spcPts val="5550"/>
              </a:lnSpc>
              <a:buNone/>
            </a:pPr>
            <a:r>
              <a:rPr lang="en-US" sz="4800" dirty="0">
                <a:latin typeface="Arial" panose="020B0604020202020204" pitchFamily="34" charset="0"/>
                <a:ea typeface="Alexandria" pitchFamily="34" charset="-122"/>
                <a:cs typeface="Arial" panose="020B0604020202020204" pitchFamily="34" charset="0"/>
              </a:rPr>
              <a:t>SQL Server: Hệ Quản Trị Cơ Sở Dữ Liệu Quan Hệ</a:t>
            </a:r>
            <a:endParaRPr lang="en-US" sz="4800" dirty="0"/>
          </a:p>
        </p:txBody>
      </p:sp>
      <p:sp>
        <p:nvSpPr>
          <p:cNvPr id="4" name="Text 1"/>
          <p:cNvSpPr/>
          <p:nvPr/>
        </p:nvSpPr>
        <p:spPr>
          <a:xfrm>
            <a:off x="793790" y="4449246"/>
            <a:ext cx="7556421" cy="2375299"/>
          </a:xfrm>
          <a:prstGeom prst="rect">
            <a:avLst/>
          </a:prstGeom>
          <a:noFill/>
          <a:ln/>
        </p:spPr>
        <p:txBody>
          <a:bodyPr wrap="square" lIns="0" tIns="0" rIns="0" bIns="0" rtlCol="0" anchor="t"/>
          <a:lstStyle/>
          <a:p>
            <a:pPr marL="0" indent="0">
              <a:lnSpc>
                <a:spcPts val="2850"/>
              </a:lnSpc>
              <a:buNone/>
            </a:pPr>
            <a:r>
              <a:rPr lang="en-US" sz="2400" dirty="0">
                <a:latin typeface="Arial" panose="020B0604020202020204" pitchFamily="34" charset="0"/>
                <a:ea typeface="Nobile" pitchFamily="34" charset="-122"/>
                <a:cs typeface="Arial" panose="020B0604020202020204" pitchFamily="34" charset="0"/>
              </a:rPr>
              <a:t>SQL Server là một hệ quản trị cơ sở dữ liệu quan </a:t>
            </a:r>
            <a:r>
              <a:rPr lang="en-US" sz="2400" dirty="0" err="1">
                <a:latin typeface="Arial" panose="020B0604020202020204" pitchFamily="34" charset="0"/>
                <a:ea typeface="Nobile" pitchFamily="34" charset="-122"/>
                <a:cs typeface="Arial" panose="020B0604020202020204" pitchFamily="34" charset="0"/>
              </a:rPr>
              <a:t>hệ</a:t>
            </a:r>
            <a:r>
              <a:rPr lang="en-US" sz="2400" dirty="0">
                <a:latin typeface="Arial" panose="020B0604020202020204" pitchFamily="34" charset="0"/>
                <a:ea typeface="Nobile" pitchFamily="34" charset="-122"/>
                <a:cs typeface="Arial" panose="020B0604020202020204" pitchFamily="34" charset="0"/>
              </a:rPr>
              <a:t> (</a:t>
            </a:r>
            <a:r>
              <a:rPr lang="fr-FR" sz="2400" dirty="0" err="1">
                <a:latin typeface="Arial" panose="020B0604020202020204" pitchFamily="34" charset="0"/>
                <a:ea typeface="Nobile" pitchFamily="34" charset="-122"/>
                <a:cs typeface="Arial" panose="020B0604020202020204" pitchFamily="34" charset="0"/>
              </a:rPr>
              <a:t>Relational</a:t>
            </a:r>
            <a:r>
              <a:rPr lang="fr-FR" sz="2400" dirty="0">
                <a:latin typeface="Arial" panose="020B0604020202020204" pitchFamily="34" charset="0"/>
                <a:ea typeface="Nobile" pitchFamily="34" charset="-122"/>
                <a:cs typeface="Arial" panose="020B0604020202020204" pitchFamily="34" charset="0"/>
              </a:rPr>
              <a:t> </a:t>
            </a:r>
            <a:r>
              <a:rPr lang="fr-FR" sz="2400" dirty="0" err="1">
                <a:latin typeface="Arial" panose="020B0604020202020204" pitchFamily="34" charset="0"/>
                <a:ea typeface="Nobile" pitchFamily="34" charset="-122"/>
                <a:cs typeface="Arial" panose="020B0604020202020204" pitchFamily="34" charset="0"/>
              </a:rPr>
              <a:t>Database</a:t>
            </a:r>
            <a:r>
              <a:rPr lang="fr-FR" sz="2400" dirty="0">
                <a:latin typeface="Arial" panose="020B0604020202020204" pitchFamily="34" charset="0"/>
                <a:ea typeface="Nobile" pitchFamily="34" charset="-122"/>
                <a:cs typeface="Arial" panose="020B0604020202020204" pitchFamily="34" charset="0"/>
              </a:rPr>
              <a:t> Management System – </a:t>
            </a:r>
            <a:r>
              <a:rPr lang="fr-FR" sz="2400" dirty="0" err="1">
                <a:latin typeface="Arial" panose="020B0604020202020204" pitchFamily="34" charset="0"/>
                <a:ea typeface="Nobile" pitchFamily="34" charset="-122"/>
                <a:cs typeface="Arial" panose="020B0604020202020204" pitchFamily="34" charset="0"/>
              </a:rPr>
              <a:t>viết</a:t>
            </a:r>
            <a:r>
              <a:rPr lang="fr-FR" sz="2400" dirty="0">
                <a:latin typeface="Arial" panose="020B0604020202020204" pitchFamily="34" charset="0"/>
                <a:ea typeface="Nobile" pitchFamily="34" charset="-122"/>
                <a:cs typeface="Arial" panose="020B0604020202020204" pitchFamily="34" charset="0"/>
              </a:rPr>
              <a:t> </a:t>
            </a:r>
            <a:r>
              <a:rPr lang="fr-FR" sz="2400" dirty="0" err="1">
                <a:latin typeface="Arial" panose="020B0604020202020204" pitchFamily="34" charset="0"/>
                <a:ea typeface="Nobile" pitchFamily="34" charset="-122"/>
                <a:cs typeface="Arial" panose="020B0604020202020204" pitchFamily="34" charset="0"/>
              </a:rPr>
              <a:t>tắt</a:t>
            </a:r>
            <a:r>
              <a:rPr lang="fr-FR" sz="2400" dirty="0">
                <a:latin typeface="Arial" panose="020B0604020202020204" pitchFamily="34" charset="0"/>
                <a:ea typeface="Nobile" pitchFamily="34" charset="-122"/>
                <a:cs typeface="Arial" panose="020B0604020202020204" pitchFamily="34" charset="0"/>
              </a:rPr>
              <a:t> là RDBMS</a:t>
            </a:r>
            <a:r>
              <a:rPr lang="en-US" sz="2400" dirty="0">
                <a:latin typeface="Arial" panose="020B0604020202020204" pitchFamily="34" charset="0"/>
                <a:ea typeface="Nobile" pitchFamily="34" charset="-122"/>
                <a:cs typeface="Arial" panose="020B0604020202020204" pitchFamily="34" charset="0"/>
              </a:rPr>
              <a:t>) được phát triển bởi Microsoft. </a:t>
            </a:r>
            <a:r>
              <a:rPr lang="vi-VN" sz="2400" dirty="0">
                <a:latin typeface="Arial" panose="020B0604020202020204" pitchFamily="34" charset="0"/>
                <a:ea typeface="Nobile" pitchFamily="34" charset="-122"/>
                <a:cs typeface="Arial" panose="020B0604020202020204" pitchFamily="34" charset="0"/>
              </a:rPr>
              <a:t>Đây là một cộng cụ quan trọng trong việc phát triển và quản lý các ứng dụng, đặc biệt trong môi trường doanh nghiệp, nơi yêu cầu cần xử lý dữ liệu lớn và phức tạp</a:t>
            </a:r>
            <a:r>
              <a:rPr lang="en-US" sz="2400" dirty="0">
                <a:latin typeface="Arial" panose="020B0604020202020204" pitchFamily="34" charset="0"/>
                <a:ea typeface="Nobile" pitchFamily="34" charset="-122"/>
                <a:cs typeface="Arial" panose="020B0604020202020204" pitchFamily="34" charset="0"/>
              </a:rPr>
              <a:t>.</a:t>
            </a:r>
            <a:endParaRPr lang="en-US" sz="2400" dirty="0"/>
          </a:p>
        </p:txBody>
      </p:sp>
    </p:spTree>
    <p:extLst>
      <p:ext uri="{BB962C8B-B14F-4D97-AF65-F5344CB8AC3E}">
        <p14:creationId xmlns:p14="http://schemas.microsoft.com/office/powerpoint/2010/main" val="14707989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729938"/>
            <a:ext cx="7960995" cy="708779"/>
          </a:xfrm>
          <a:prstGeom prst="rect">
            <a:avLst/>
          </a:prstGeom>
          <a:noFill/>
          <a:ln/>
        </p:spPr>
        <p:txBody>
          <a:bodyPr wrap="none" lIns="0" tIns="0" rIns="0" bIns="0" rtlCol="0" anchor="t"/>
          <a:lstStyle/>
          <a:p>
            <a:pPr marL="0" indent="0">
              <a:lnSpc>
                <a:spcPts val="5550"/>
              </a:lnSpc>
              <a:buNone/>
            </a:pPr>
            <a:r>
              <a:rPr lang="en-US" sz="4800" dirty="0">
                <a:latin typeface="Arial" panose="020B0604020202020204" pitchFamily="34" charset="0"/>
                <a:ea typeface="Alexandria" pitchFamily="34" charset="-122"/>
                <a:cs typeface="Arial" panose="020B0604020202020204" pitchFamily="34" charset="0"/>
              </a:rPr>
              <a:t>SQL Server: Cấu Trúc Cơ Bản</a:t>
            </a:r>
            <a:endParaRPr lang="en-US" sz="4800" dirty="0"/>
          </a:p>
        </p:txBody>
      </p:sp>
      <p:sp>
        <p:nvSpPr>
          <p:cNvPr id="3" name="Text 1"/>
          <p:cNvSpPr/>
          <p:nvPr/>
        </p:nvSpPr>
        <p:spPr>
          <a:xfrm>
            <a:off x="793790" y="1787217"/>
            <a:ext cx="2835235" cy="354330"/>
          </a:xfrm>
          <a:prstGeom prst="rect">
            <a:avLst/>
          </a:prstGeom>
          <a:noFill/>
          <a:ln/>
        </p:spPr>
        <p:txBody>
          <a:bodyPr wrap="none" lIns="0" tIns="0" rIns="0" bIns="0" rtlCol="0" anchor="t"/>
          <a:lstStyle/>
          <a:p>
            <a:pPr marL="0" indent="0">
              <a:lnSpc>
                <a:spcPts val="2750"/>
              </a:lnSpc>
              <a:buNone/>
            </a:pPr>
            <a:r>
              <a:rPr lang="en-US" sz="2400" b="1" dirty="0">
                <a:latin typeface="Arial" panose="020B0604020202020204" pitchFamily="34" charset="0"/>
                <a:ea typeface="Alexandria" pitchFamily="34" charset="-122"/>
                <a:cs typeface="Arial" panose="020B0604020202020204" pitchFamily="34" charset="0"/>
              </a:rPr>
              <a:t>Database Engine</a:t>
            </a:r>
            <a:endParaRPr lang="en-US" sz="2400" b="1" dirty="0"/>
          </a:p>
        </p:txBody>
      </p:sp>
      <p:sp>
        <p:nvSpPr>
          <p:cNvPr id="4" name="Text 2"/>
          <p:cNvSpPr/>
          <p:nvPr/>
        </p:nvSpPr>
        <p:spPr>
          <a:xfrm>
            <a:off x="793790" y="2368361"/>
            <a:ext cx="11193771" cy="1507809"/>
          </a:xfrm>
          <a:prstGeom prst="rect">
            <a:avLst/>
          </a:prstGeom>
          <a:noFill/>
          <a:ln/>
        </p:spPr>
        <p:txBody>
          <a:bodyPr wrap="square" lIns="0" tIns="0" rIns="0" bIns="0" rtlCol="0" anchor="t"/>
          <a:lstStyle/>
          <a:p>
            <a:pPr marL="0" indent="0">
              <a:lnSpc>
                <a:spcPts val="2850"/>
              </a:lnSpc>
              <a:buNone/>
            </a:pPr>
            <a:r>
              <a:rPr lang="vi-VN" sz="2400" dirty="0" err="1">
                <a:latin typeface="Arial" panose="020B0604020202020204" pitchFamily="34" charset="0"/>
                <a:ea typeface="Nobile" pitchFamily="34" charset="-122"/>
                <a:cs typeface="Arial" panose="020B0604020202020204" pitchFamily="34" charset="0"/>
              </a:rPr>
              <a:t>Database</a:t>
            </a:r>
            <a:r>
              <a:rPr lang="vi-VN" sz="2400" dirty="0">
                <a:latin typeface="Arial" panose="020B0604020202020204" pitchFamily="34" charset="0"/>
                <a:ea typeface="Nobile" pitchFamily="34" charset="-122"/>
                <a:cs typeface="Arial" panose="020B0604020202020204" pitchFamily="34" charset="0"/>
              </a:rPr>
              <a:t> </a:t>
            </a:r>
            <a:r>
              <a:rPr lang="vi-VN" sz="2400" dirty="0" err="1">
                <a:latin typeface="Arial" panose="020B0604020202020204" pitchFamily="34" charset="0"/>
                <a:ea typeface="Nobile" pitchFamily="34" charset="-122"/>
                <a:cs typeface="Arial" panose="020B0604020202020204" pitchFamily="34" charset="0"/>
              </a:rPr>
              <a:t>Engine</a:t>
            </a:r>
            <a:r>
              <a:rPr lang="vi-VN" sz="2400" dirty="0">
                <a:latin typeface="Arial" panose="020B0604020202020204" pitchFamily="34" charset="0"/>
                <a:ea typeface="Nobile" pitchFamily="34" charset="-122"/>
                <a:cs typeface="Arial" panose="020B0604020202020204" pitchFamily="34" charset="0"/>
              </a:rPr>
              <a:t> là phần mề có nhiệm vụ quản lý và tương tác với cơ sở dữ liệu. Chức năng chính của </a:t>
            </a:r>
            <a:r>
              <a:rPr lang="vi-VN" sz="2400" dirty="0" err="1">
                <a:latin typeface="Arial" panose="020B0604020202020204" pitchFamily="34" charset="0"/>
                <a:ea typeface="Nobile" pitchFamily="34" charset="-122"/>
                <a:cs typeface="Arial" panose="020B0604020202020204" pitchFamily="34" charset="0"/>
              </a:rPr>
              <a:t>Database</a:t>
            </a:r>
            <a:r>
              <a:rPr lang="vi-VN" sz="2400" dirty="0">
                <a:latin typeface="Arial" panose="020B0604020202020204" pitchFamily="34" charset="0"/>
                <a:ea typeface="Nobile" pitchFamily="34" charset="-122"/>
                <a:cs typeface="Arial" panose="020B0604020202020204" pitchFamily="34" charset="0"/>
              </a:rPr>
              <a:t> </a:t>
            </a:r>
            <a:r>
              <a:rPr lang="vi-VN" sz="2400" dirty="0" err="1">
                <a:latin typeface="Arial" panose="020B0604020202020204" pitchFamily="34" charset="0"/>
                <a:ea typeface="Nobile" pitchFamily="34" charset="-122"/>
                <a:cs typeface="Arial" panose="020B0604020202020204" pitchFamily="34" charset="0"/>
              </a:rPr>
              <a:t>Engine</a:t>
            </a:r>
            <a:r>
              <a:rPr lang="vi-VN" sz="2400" dirty="0">
                <a:latin typeface="Arial" panose="020B0604020202020204" pitchFamily="34" charset="0"/>
                <a:ea typeface="Nobile" pitchFamily="34" charset="-122"/>
                <a:cs typeface="Arial" panose="020B0604020202020204" pitchFamily="34" charset="0"/>
              </a:rPr>
              <a:t> là lưu trữ, truy xuất, cập nhật và quản lý dữ liệu trong cơ sở dữ liệu đảm bảo tính nhất quán, bảo mật và hiệu suất của dữ liệu trong hệ thống.</a:t>
            </a:r>
            <a:endParaRPr lang="en-US" sz="2400" dirty="0"/>
          </a:p>
        </p:txBody>
      </p:sp>
      <p:sp>
        <p:nvSpPr>
          <p:cNvPr id="5" name="Text 3"/>
          <p:cNvSpPr/>
          <p:nvPr/>
        </p:nvSpPr>
        <p:spPr>
          <a:xfrm>
            <a:off x="793790" y="4353430"/>
            <a:ext cx="5685069" cy="354330"/>
          </a:xfrm>
          <a:prstGeom prst="rect">
            <a:avLst/>
          </a:prstGeom>
          <a:noFill/>
          <a:ln/>
        </p:spPr>
        <p:txBody>
          <a:bodyPr wrap="none" lIns="0" tIns="0" rIns="0" bIns="0" rtlCol="0" anchor="t"/>
          <a:lstStyle/>
          <a:p>
            <a:pPr marL="0" indent="0">
              <a:lnSpc>
                <a:spcPts val="2750"/>
              </a:lnSpc>
              <a:buNone/>
            </a:pPr>
            <a:r>
              <a:rPr lang="en-US" sz="2400" b="1" dirty="0">
                <a:latin typeface="Arial" panose="020B0604020202020204" pitchFamily="34" charset="0"/>
                <a:ea typeface="Alexandria" pitchFamily="34" charset="-122"/>
                <a:cs typeface="Arial" panose="020B0604020202020204" pitchFamily="34" charset="0"/>
              </a:rPr>
              <a:t>SQLOS (SQL Server Operating System)</a:t>
            </a:r>
            <a:endParaRPr lang="en-US" sz="2400" b="1" dirty="0"/>
          </a:p>
        </p:txBody>
      </p:sp>
      <p:sp>
        <p:nvSpPr>
          <p:cNvPr id="6" name="Text 4"/>
          <p:cNvSpPr/>
          <p:nvPr/>
        </p:nvSpPr>
        <p:spPr>
          <a:xfrm>
            <a:off x="793790" y="4934574"/>
            <a:ext cx="11193771" cy="1507808"/>
          </a:xfrm>
          <a:prstGeom prst="rect">
            <a:avLst/>
          </a:prstGeom>
          <a:noFill/>
          <a:ln/>
        </p:spPr>
        <p:txBody>
          <a:bodyPr wrap="square" lIns="0" tIns="0" rIns="0" bIns="0" rtlCol="0" anchor="t"/>
          <a:lstStyle/>
          <a:p>
            <a:pPr marL="0" indent="0">
              <a:lnSpc>
                <a:spcPts val="2850"/>
              </a:lnSpc>
              <a:buNone/>
            </a:pPr>
            <a:r>
              <a:rPr lang="vi-VN" sz="2400" dirty="0">
                <a:latin typeface="Arial" panose="020B0604020202020204" pitchFamily="34" charset="0"/>
                <a:ea typeface="Nobile" pitchFamily="34" charset="-122"/>
                <a:cs typeface="Arial" panose="020B0604020202020204" pitchFamily="34" charset="0"/>
              </a:rPr>
              <a:t>SQLOS là một phần quan trọng trong hệ quản trị cơ sở dữ liệu SQL Server của Microsoft. SQLOS không phải là một hệ điều hành độc lập mà là một lớp phần mềm được tích hợp vào SQL Server để cung cấp dịch vụ như quản lý tài nguyên, xử lý đa luồng, lập lịch tác vụ, và quản lý bộ nhớ</a:t>
            </a:r>
            <a:endParaRPr lang="en-US" sz="2400" dirty="0"/>
          </a:p>
        </p:txBody>
      </p:sp>
    </p:spTree>
    <p:extLst>
      <p:ext uri="{BB962C8B-B14F-4D97-AF65-F5344CB8AC3E}">
        <p14:creationId xmlns:p14="http://schemas.microsoft.com/office/powerpoint/2010/main" val="6710974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75930" y="788075"/>
            <a:ext cx="7592139" cy="1385411"/>
          </a:xfrm>
          <a:prstGeom prst="rect">
            <a:avLst/>
          </a:prstGeom>
          <a:noFill/>
          <a:ln/>
        </p:spPr>
        <p:txBody>
          <a:bodyPr wrap="square" lIns="0" tIns="0" rIns="0" bIns="0" rtlCol="0" anchor="t"/>
          <a:lstStyle/>
          <a:p>
            <a:pPr marL="0" indent="0">
              <a:lnSpc>
                <a:spcPts val="5450"/>
              </a:lnSpc>
              <a:buNone/>
            </a:pPr>
            <a:r>
              <a:rPr lang="en-US" sz="4350" dirty="0">
                <a:solidFill>
                  <a:srgbClr val="1B1B27"/>
                </a:solidFill>
                <a:latin typeface="Arial" panose="020B0604020202020204" pitchFamily="34" charset="0"/>
                <a:ea typeface="Alexandria" pitchFamily="34" charset="-122"/>
                <a:cs typeface="Arial" panose="020B0604020202020204" pitchFamily="34" charset="0"/>
              </a:rPr>
              <a:t>Database Engine: Thành Phần Quan Trọng</a:t>
            </a:r>
            <a:endParaRPr lang="en-US" sz="4350" dirty="0"/>
          </a:p>
        </p:txBody>
      </p:sp>
      <p:sp>
        <p:nvSpPr>
          <p:cNvPr id="4" name="Shape 1"/>
          <p:cNvSpPr/>
          <p:nvPr/>
        </p:nvSpPr>
        <p:spPr>
          <a:xfrm>
            <a:off x="838972" y="2506028"/>
            <a:ext cx="3685223" cy="2356842"/>
          </a:xfrm>
          <a:prstGeom prst="roundRect">
            <a:avLst>
              <a:gd name="adj" fmla="val 3951"/>
            </a:avLst>
          </a:prstGeom>
          <a:solidFill>
            <a:srgbClr val="D2DDF9"/>
          </a:solidFill>
          <a:ln w="7620">
            <a:solidFill>
              <a:srgbClr val="B8C3DF"/>
            </a:solidFill>
            <a:prstDash val="solid"/>
          </a:ln>
        </p:spPr>
        <p:txBody>
          <a:bodyPr/>
          <a:lstStyle/>
          <a:p>
            <a:endParaRPr lang="en-US" dirty="0"/>
          </a:p>
        </p:txBody>
      </p:sp>
      <p:sp>
        <p:nvSpPr>
          <p:cNvPr id="5" name="Text 2"/>
          <p:cNvSpPr/>
          <p:nvPr/>
        </p:nvSpPr>
        <p:spPr>
          <a:xfrm>
            <a:off x="1005245" y="2660223"/>
            <a:ext cx="2771180" cy="665780"/>
          </a:xfrm>
          <a:prstGeom prst="rect">
            <a:avLst/>
          </a:prstGeom>
          <a:noFill/>
          <a:ln/>
        </p:spPr>
        <p:txBody>
          <a:bodyPr wrap="none" lIns="0" tIns="0" rIns="0" bIns="0" rtlCol="0" anchor="t"/>
          <a:lstStyle/>
          <a:p>
            <a:pPr marL="0" indent="0" algn="ctr">
              <a:lnSpc>
                <a:spcPts val="2700"/>
              </a:lnSpc>
              <a:buNone/>
            </a:pPr>
            <a:r>
              <a:rPr lang="en-US" sz="2150" b="1" dirty="0">
                <a:solidFill>
                  <a:srgbClr val="404155"/>
                </a:solidFill>
                <a:latin typeface="Arial" panose="020B0604020202020204" pitchFamily="34" charset="0"/>
                <a:ea typeface="Alexandria" pitchFamily="34" charset="-122"/>
                <a:cs typeface="Arial" panose="020B0604020202020204" pitchFamily="34" charset="0"/>
              </a:rPr>
              <a:t>Storage Engine </a:t>
            </a:r>
          </a:p>
          <a:p>
            <a:pPr marL="0" indent="0" algn="ctr">
              <a:lnSpc>
                <a:spcPts val="2700"/>
              </a:lnSpc>
              <a:buNone/>
            </a:pPr>
            <a:r>
              <a:rPr lang="vi-VN" sz="2150" b="1" dirty="0">
                <a:solidFill>
                  <a:srgbClr val="404155"/>
                </a:solidFill>
                <a:latin typeface="Arial" panose="020B0604020202020204" pitchFamily="34" charset="0"/>
                <a:ea typeface="Alexandria" pitchFamily="34" charset="-122"/>
                <a:cs typeface="Arial" panose="020B0604020202020204" pitchFamily="34" charset="0"/>
              </a:rPr>
              <a:t>(Công cụ Lưu trữ)</a:t>
            </a:r>
            <a:endParaRPr lang="en-US" sz="2150" b="1" dirty="0"/>
          </a:p>
        </p:txBody>
      </p:sp>
      <p:sp>
        <p:nvSpPr>
          <p:cNvPr id="6" name="Text 3"/>
          <p:cNvSpPr/>
          <p:nvPr/>
        </p:nvSpPr>
        <p:spPr>
          <a:xfrm>
            <a:off x="988962" y="3385062"/>
            <a:ext cx="3226594" cy="1418749"/>
          </a:xfrm>
          <a:prstGeom prst="rect">
            <a:avLst/>
          </a:prstGeom>
          <a:noFill/>
          <a:ln/>
        </p:spPr>
        <p:txBody>
          <a:bodyPr wrap="square" lIns="0" tIns="0" rIns="0" bIns="0" rtlCol="0" anchor="t"/>
          <a:lstStyle/>
          <a:p>
            <a:pPr marL="0" indent="0">
              <a:lnSpc>
                <a:spcPts val="2750"/>
              </a:lnSpc>
              <a:buNone/>
            </a:pPr>
            <a:r>
              <a:rPr lang="en-US" sz="2000" dirty="0">
                <a:solidFill>
                  <a:srgbClr val="404155"/>
                </a:solidFill>
                <a:latin typeface="Arial" panose="020B0604020202020204" pitchFamily="34" charset="0"/>
                <a:ea typeface="Nobile" pitchFamily="34" charset="-122"/>
                <a:cs typeface="Arial" panose="020B0604020202020204" pitchFamily="34" charset="0"/>
              </a:rPr>
              <a:t>Quản lý việc lưu trữ dữ liệu trên đĩa, bao gồm các trang dữ liệu, chỉ mục, bảng, và các file log.</a:t>
            </a:r>
            <a:endParaRPr lang="en-US" sz="2000" dirty="0"/>
          </a:p>
        </p:txBody>
      </p:sp>
      <p:sp>
        <p:nvSpPr>
          <p:cNvPr id="7" name="Shape 4"/>
          <p:cNvSpPr/>
          <p:nvPr/>
        </p:nvSpPr>
        <p:spPr>
          <a:xfrm>
            <a:off x="4682847" y="2506028"/>
            <a:ext cx="3685223" cy="2356842"/>
          </a:xfrm>
          <a:prstGeom prst="roundRect">
            <a:avLst>
              <a:gd name="adj" fmla="val 3951"/>
            </a:avLst>
          </a:prstGeom>
          <a:solidFill>
            <a:srgbClr val="D2DDF9"/>
          </a:solidFill>
          <a:ln w="7620">
            <a:solidFill>
              <a:srgbClr val="B8C3DF"/>
            </a:solidFill>
            <a:prstDash val="solid"/>
          </a:ln>
        </p:spPr>
      </p:sp>
      <p:sp>
        <p:nvSpPr>
          <p:cNvPr id="8" name="Text 5"/>
          <p:cNvSpPr/>
          <p:nvPr/>
        </p:nvSpPr>
        <p:spPr>
          <a:xfrm>
            <a:off x="4912162" y="2613968"/>
            <a:ext cx="2771180" cy="712035"/>
          </a:xfrm>
          <a:prstGeom prst="rect">
            <a:avLst/>
          </a:prstGeom>
          <a:noFill/>
          <a:ln/>
        </p:spPr>
        <p:txBody>
          <a:bodyPr wrap="none" lIns="0" tIns="0" rIns="0" bIns="0" rtlCol="0" anchor="t"/>
          <a:lstStyle/>
          <a:p>
            <a:pPr marL="0" indent="0" algn="ctr">
              <a:lnSpc>
                <a:spcPts val="2700"/>
              </a:lnSpc>
              <a:buNone/>
            </a:pPr>
            <a:r>
              <a:rPr lang="en-US" sz="2150" b="1" dirty="0">
                <a:solidFill>
                  <a:srgbClr val="404155"/>
                </a:solidFill>
                <a:latin typeface="Arial" panose="020B0604020202020204" pitchFamily="34" charset="0"/>
                <a:ea typeface="Alexandria" pitchFamily="34" charset="-122"/>
                <a:cs typeface="Arial" panose="020B0604020202020204" pitchFamily="34" charset="0"/>
              </a:rPr>
              <a:t>Query Processor </a:t>
            </a:r>
          </a:p>
          <a:p>
            <a:pPr marL="0" indent="0" algn="ctr">
              <a:lnSpc>
                <a:spcPts val="2700"/>
              </a:lnSpc>
              <a:buNone/>
            </a:pPr>
            <a:r>
              <a:rPr lang="en-US" sz="2150" b="1" dirty="0">
                <a:solidFill>
                  <a:srgbClr val="404155"/>
                </a:solidFill>
                <a:latin typeface="Arial" panose="020B0604020202020204" pitchFamily="34" charset="0"/>
                <a:ea typeface="Alexandria" pitchFamily="34" charset="-122"/>
                <a:cs typeface="Arial" panose="020B0604020202020204" pitchFamily="34" charset="0"/>
              </a:rPr>
              <a:t>(</a:t>
            </a:r>
            <a:r>
              <a:rPr lang="en-US" sz="2150" b="1" dirty="0" err="1">
                <a:solidFill>
                  <a:srgbClr val="404155"/>
                </a:solidFill>
                <a:latin typeface="Arial" panose="020B0604020202020204" pitchFamily="34" charset="0"/>
                <a:ea typeface="Alexandria" pitchFamily="34" charset="-122"/>
                <a:cs typeface="Arial" panose="020B0604020202020204" pitchFamily="34" charset="0"/>
              </a:rPr>
              <a:t>Bộ</a:t>
            </a:r>
            <a:r>
              <a:rPr lang="en-US" sz="2150" b="1" dirty="0">
                <a:solidFill>
                  <a:srgbClr val="404155"/>
                </a:solidFill>
                <a:latin typeface="Arial" panose="020B0604020202020204" pitchFamily="34" charset="0"/>
                <a:ea typeface="Alexandria" pitchFamily="34" charset="-122"/>
                <a:cs typeface="Arial" panose="020B0604020202020204" pitchFamily="34" charset="0"/>
              </a:rPr>
              <a:t> </a:t>
            </a:r>
            <a:r>
              <a:rPr lang="en-US" sz="2150" b="1" dirty="0" err="1">
                <a:solidFill>
                  <a:srgbClr val="404155"/>
                </a:solidFill>
                <a:latin typeface="Arial" panose="020B0604020202020204" pitchFamily="34" charset="0"/>
                <a:ea typeface="Alexandria" pitchFamily="34" charset="-122"/>
                <a:cs typeface="Arial" panose="020B0604020202020204" pitchFamily="34" charset="0"/>
              </a:rPr>
              <a:t>xử</a:t>
            </a:r>
            <a:r>
              <a:rPr lang="en-US" sz="2150" b="1" dirty="0">
                <a:solidFill>
                  <a:srgbClr val="404155"/>
                </a:solidFill>
                <a:latin typeface="Arial" panose="020B0604020202020204" pitchFamily="34" charset="0"/>
                <a:ea typeface="Alexandria" pitchFamily="34" charset="-122"/>
                <a:cs typeface="Arial" panose="020B0604020202020204" pitchFamily="34" charset="0"/>
              </a:rPr>
              <a:t> </a:t>
            </a:r>
            <a:r>
              <a:rPr lang="en-US" sz="2150" b="1" dirty="0" err="1">
                <a:solidFill>
                  <a:srgbClr val="404155"/>
                </a:solidFill>
                <a:latin typeface="Arial" panose="020B0604020202020204" pitchFamily="34" charset="0"/>
                <a:ea typeface="Alexandria" pitchFamily="34" charset="-122"/>
                <a:cs typeface="Arial" panose="020B0604020202020204" pitchFamily="34" charset="0"/>
              </a:rPr>
              <a:t>lý</a:t>
            </a:r>
            <a:r>
              <a:rPr lang="en-US" sz="2150" b="1" dirty="0">
                <a:solidFill>
                  <a:srgbClr val="404155"/>
                </a:solidFill>
                <a:latin typeface="Arial" panose="020B0604020202020204" pitchFamily="34" charset="0"/>
                <a:ea typeface="Alexandria" pitchFamily="34" charset="-122"/>
                <a:cs typeface="Arial" panose="020B0604020202020204" pitchFamily="34" charset="0"/>
              </a:rPr>
              <a:t> </a:t>
            </a:r>
            <a:r>
              <a:rPr lang="en-US" sz="2150" b="1" dirty="0" err="1">
                <a:solidFill>
                  <a:srgbClr val="404155"/>
                </a:solidFill>
                <a:latin typeface="Arial" panose="020B0604020202020204" pitchFamily="34" charset="0"/>
                <a:ea typeface="Alexandria" pitchFamily="34" charset="-122"/>
                <a:cs typeface="Arial" panose="020B0604020202020204" pitchFamily="34" charset="0"/>
              </a:rPr>
              <a:t>truy</a:t>
            </a:r>
            <a:r>
              <a:rPr lang="en-US" sz="2150" b="1" dirty="0">
                <a:solidFill>
                  <a:srgbClr val="404155"/>
                </a:solidFill>
                <a:latin typeface="Arial" panose="020B0604020202020204" pitchFamily="34" charset="0"/>
                <a:ea typeface="Alexandria" pitchFamily="34" charset="-122"/>
                <a:cs typeface="Arial" panose="020B0604020202020204" pitchFamily="34" charset="0"/>
              </a:rPr>
              <a:t> </a:t>
            </a:r>
            <a:r>
              <a:rPr lang="en-US" sz="2150" b="1" dirty="0" err="1">
                <a:solidFill>
                  <a:srgbClr val="404155"/>
                </a:solidFill>
                <a:latin typeface="Arial" panose="020B0604020202020204" pitchFamily="34" charset="0"/>
                <a:ea typeface="Alexandria" pitchFamily="34" charset="-122"/>
                <a:cs typeface="Arial" panose="020B0604020202020204" pitchFamily="34" charset="0"/>
              </a:rPr>
              <a:t>vấn</a:t>
            </a:r>
            <a:r>
              <a:rPr lang="en-US" sz="2150" b="1" dirty="0">
                <a:solidFill>
                  <a:srgbClr val="404155"/>
                </a:solidFill>
                <a:latin typeface="Arial" panose="020B0604020202020204" pitchFamily="34" charset="0"/>
                <a:ea typeface="Alexandria" pitchFamily="34" charset="-122"/>
                <a:cs typeface="Arial" panose="020B0604020202020204" pitchFamily="34" charset="0"/>
              </a:rPr>
              <a:t>)</a:t>
            </a:r>
          </a:p>
        </p:txBody>
      </p:sp>
      <p:sp>
        <p:nvSpPr>
          <p:cNvPr id="9" name="Text 6"/>
          <p:cNvSpPr/>
          <p:nvPr/>
        </p:nvSpPr>
        <p:spPr>
          <a:xfrm>
            <a:off x="4912161" y="3318108"/>
            <a:ext cx="3226594" cy="1418749"/>
          </a:xfrm>
          <a:prstGeom prst="rect">
            <a:avLst/>
          </a:prstGeom>
          <a:noFill/>
          <a:ln/>
        </p:spPr>
        <p:txBody>
          <a:bodyPr wrap="square" lIns="0" tIns="0" rIns="0" bIns="0" rtlCol="0" anchor="t"/>
          <a:lstStyle/>
          <a:p>
            <a:pPr marL="0" indent="0">
              <a:lnSpc>
                <a:spcPts val="2750"/>
              </a:lnSpc>
              <a:buNone/>
            </a:pPr>
            <a:r>
              <a:rPr lang="en-US" sz="2000" dirty="0">
                <a:solidFill>
                  <a:srgbClr val="404155"/>
                </a:solidFill>
                <a:latin typeface="Arial" panose="020B0604020202020204" pitchFamily="34" charset="0"/>
                <a:ea typeface="Nobile" pitchFamily="34" charset="-122"/>
                <a:cs typeface="Arial" panose="020B0604020202020204" pitchFamily="34" charset="0"/>
              </a:rPr>
              <a:t>Phân tích, tối ưu hóa và thực thi các truy vấn SQL, đảm bảo hiệu quả và tối ưu hóa thời gian phản hồi.</a:t>
            </a:r>
            <a:endParaRPr lang="en-US" sz="2000" dirty="0"/>
          </a:p>
        </p:txBody>
      </p:sp>
      <p:sp>
        <p:nvSpPr>
          <p:cNvPr id="10" name="Shape 7"/>
          <p:cNvSpPr/>
          <p:nvPr/>
        </p:nvSpPr>
        <p:spPr>
          <a:xfrm>
            <a:off x="775930" y="5084564"/>
            <a:ext cx="3685223" cy="2356842"/>
          </a:xfrm>
          <a:prstGeom prst="roundRect">
            <a:avLst>
              <a:gd name="adj" fmla="val 3951"/>
            </a:avLst>
          </a:prstGeom>
          <a:solidFill>
            <a:srgbClr val="D2DDF9"/>
          </a:solidFill>
          <a:ln w="7620">
            <a:solidFill>
              <a:srgbClr val="B8C3DF"/>
            </a:solidFill>
            <a:prstDash val="solid"/>
          </a:ln>
        </p:spPr>
      </p:sp>
      <p:sp>
        <p:nvSpPr>
          <p:cNvPr id="11" name="Text 8"/>
          <p:cNvSpPr/>
          <p:nvPr/>
        </p:nvSpPr>
        <p:spPr>
          <a:xfrm>
            <a:off x="1005245" y="5209341"/>
            <a:ext cx="2998043" cy="692944"/>
          </a:xfrm>
          <a:prstGeom prst="rect">
            <a:avLst/>
          </a:prstGeom>
          <a:noFill/>
          <a:ln/>
        </p:spPr>
        <p:txBody>
          <a:bodyPr wrap="none" lIns="0" tIns="0" rIns="0" bIns="0" rtlCol="0" anchor="t"/>
          <a:lstStyle/>
          <a:p>
            <a:pPr marL="0" indent="0" algn="ctr">
              <a:lnSpc>
                <a:spcPts val="2700"/>
              </a:lnSpc>
              <a:buNone/>
            </a:pPr>
            <a:r>
              <a:rPr lang="en-US" sz="2150" b="1" dirty="0">
                <a:solidFill>
                  <a:srgbClr val="404155"/>
                </a:solidFill>
                <a:latin typeface="Arial" panose="020B0604020202020204" pitchFamily="34" charset="0"/>
                <a:ea typeface="Alexandria" pitchFamily="34" charset="-122"/>
                <a:cs typeface="Arial" panose="020B0604020202020204" pitchFamily="34" charset="0"/>
              </a:rPr>
              <a:t>Metadata Catalog </a:t>
            </a:r>
          </a:p>
          <a:p>
            <a:pPr marL="0" indent="0" algn="ctr">
              <a:lnSpc>
                <a:spcPts val="2700"/>
              </a:lnSpc>
              <a:buNone/>
            </a:pPr>
            <a:r>
              <a:rPr lang="en-US" sz="2150" b="1" dirty="0">
                <a:solidFill>
                  <a:srgbClr val="404155"/>
                </a:solidFill>
                <a:latin typeface="Arial" panose="020B0604020202020204" pitchFamily="34" charset="0"/>
                <a:ea typeface="Alexandria" pitchFamily="34" charset="-122"/>
                <a:cs typeface="Arial" panose="020B0604020202020204" pitchFamily="34" charset="0"/>
              </a:rPr>
              <a:t>(Danh </a:t>
            </a:r>
            <a:r>
              <a:rPr lang="en-US" sz="2150" b="1" dirty="0" err="1">
                <a:solidFill>
                  <a:srgbClr val="404155"/>
                </a:solidFill>
                <a:latin typeface="Arial" panose="020B0604020202020204" pitchFamily="34" charset="0"/>
                <a:ea typeface="Alexandria" pitchFamily="34" charset="-122"/>
                <a:cs typeface="Arial" panose="020B0604020202020204" pitchFamily="34" charset="0"/>
              </a:rPr>
              <a:t>mục</a:t>
            </a:r>
            <a:r>
              <a:rPr lang="en-US" sz="2150" b="1" dirty="0">
                <a:solidFill>
                  <a:srgbClr val="404155"/>
                </a:solidFill>
                <a:latin typeface="Arial" panose="020B0604020202020204" pitchFamily="34" charset="0"/>
                <a:ea typeface="Alexandria" pitchFamily="34" charset="-122"/>
                <a:cs typeface="Arial" panose="020B0604020202020204" pitchFamily="34" charset="0"/>
              </a:rPr>
              <a:t> </a:t>
            </a:r>
            <a:r>
              <a:rPr lang="en-US" sz="2150" b="1" dirty="0" err="1">
                <a:solidFill>
                  <a:srgbClr val="404155"/>
                </a:solidFill>
                <a:latin typeface="Arial" panose="020B0604020202020204" pitchFamily="34" charset="0"/>
                <a:ea typeface="Alexandria" pitchFamily="34" charset="-122"/>
                <a:cs typeface="Arial" panose="020B0604020202020204" pitchFamily="34" charset="0"/>
              </a:rPr>
              <a:t>Siêu</a:t>
            </a:r>
            <a:r>
              <a:rPr lang="en-US" sz="2150" b="1" dirty="0">
                <a:solidFill>
                  <a:srgbClr val="404155"/>
                </a:solidFill>
                <a:latin typeface="Arial" panose="020B0604020202020204" pitchFamily="34" charset="0"/>
                <a:ea typeface="Alexandria" pitchFamily="34" charset="-122"/>
                <a:cs typeface="Arial" panose="020B0604020202020204" pitchFamily="34" charset="0"/>
              </a:rPr>
              <a:t> </a:t>
            </a:r>
            <a:r>
              <a:rPr lang="en-US" sz="2150" b="1" dirty="0" err="1">
                <a:solidFill>
                  <a:srgbClr val="404155"/>
                </a:solidFill>
                <a:latin typeface="Arial" panose="020B0604020202020204" pitchFamily="34" charset="0"/>
                <a:ea typeface="Alexandria" pitchFamily="34" charset="-122"/>
                <a:cs typeface="Arial" panose="020B0604020202020204" pitchFamily="34" charset="0"/>
              </a:rPr>
              <a:t>dữ</a:t>
            </a:r>
            <a:r>
              <a:rPr lang="en-US" sz="2150" b="1" dirty="0">
                <a:solidFill>
                  <a:srgbClr val="404155"/>
                </a:solidFill>
                <a:latin typeface="Arial" panose="020B0604020202020204" pitchFamily="34" charset="0"/>
                <a:ea typeface="Alexandria" pitchFamily="34" charset="-122"/>
                <a:cs typeface="Arial" panose="020B0604020202020204" pitchFamily="34" charset="0"/>
              </a:rPr>
              <a:t> </a:t>
            </a:r>
            <a:r>
              <a:rPr lang="en-US" sz="2150" b="1" dirty="0" err="1">
                <a:solidFill>
                  <a:srgbClr val="404155"/>
                </a:solidFill>
                <a:latin typeface="Arial" panose="020B0604020202020204" pitchFamily="34" charset="0"/>
                <a:ea typeface="Alexandria" pitchFamily="34" charset="-122"/>
                <a:cs typeface="Arial" panose="020B0604020202020204" pitchFamily="34" charset="0"/>
              </a:rPr>
              <a:t>liệu</a:t>
            </a:r>
            <a:r>
              <a:rPr lang="en-US" sz="2150" b="1" dirty="0">
                <a:solidFill>
                  <a:srgbClr val="404155"/>
                </a:solidFill>
                <a:latin typeface="Arial" panose="020B0604020202020204" pitchFamily="34" charset="0"/>
                <a:ea typeface="Alexandria" pitchFamily="34" charset="-122"/>
                <a:cs typeface="Arial" panose="020B0604020202020204" pitchFamily="34" charset="0"/>
              </a:rPr>
              <a:t>)</a:t>
            </a:r>
            <a:endParaRPr lang="en-US" sz="2150" b="1" dirty="0"/>
          </a:p>
        </p:txBody>
      </p:sp>
      <p:sp>
        <p:nvSpPr>
          <p:cNvPr id="12" name="Text 9"/>
          <p:cNvSpPr/>
          <p:nvPr/>
        </p:nvSpPr>
        <p:spPr>
          <a:xfrm>
            <a:off x="988962" y="5962471"/>
            <a:ext cx="3226594" cy="1418749"/>
          </a:xfrm>
          <a:prstGeom prst="rect">
            <a:avLst/>
          </a:prstGeom>
          <a:noFill/>
          <a:ln/>
        </p:spPr>
        <p:txBody>
          <a:bodyPr wrap="square" lIns="0" tIns="0" rIns="0" bIns="0" rtlCol="0" anchor="t"/>
          <a:lstStyle/>
          <a:p>
            <a:pPr marL="0" indent="0">
              <a:lnSpc>
                <a:spcPts val="2750"/>
              </a:lnSpc>
              <a:buNone/>
            </a:pPr>
            <a:r>
              <a:rPr lang="en-US" sz="2000" dirty="0">
                <a:solidFill>
                  <a:srgbClr val="404155"/>
                </a:solidFill>
                <a:latin typeface="Arial" panose="020B0604020202020204" pitchFamily="34" charset="0"/>
                <a:ea typeface="Nobile" pitchFamily="34" charset="-122"/>
                <a:cs typeface="Arial" panose="020B0604020202020204" pitchFamily="34" charset="0"/>
              </a:rPr>
              <a:t>Lưu trữ thông tin về các đối tượng cơ sở dữ liệu, cung cấp thông tin cho phần mềm để thực hiện các hoạt động.</a:t>
            </a:r>
            <a:endParaRPr lang="en-US" sz="2000" dirty="0"/>
          </a:p>
        </p:txBody>
      </p:sp>
      <p:sp>
        <p:nvSpPr>
          <p:cNvPr id="13" name="Shape 10"/>
          <p:cNvSpPr/>
          <p:nvPr/>
        </p:nvSpPr>
        <p:spPr>
          <a:xfrm>
            <a:off x="4682847" y="5084564"/>
            <a:ext cx="3685223" cy="2356842"/>
          </a:xfrm>
          <a:prstGeom prst="roundRect">
            <a:avLst>
              <a:gd name="adj" fmla="val 3951"/>
            </a:avLst>
          </a:prstGeom>
          <a:solidFill>
            <a:srgbClr val="D2DDF9"/>
          </a:solidFill>
          <a:ln w="7620">
            <a:solidFill>
              <a:srgbClr val="B8C3DF"/>
            </a:solidFill>
            <a:prstDash val="solid"/>
          </a:ln>
        </p:spPr>
      </p:sp>
      <p:sp>
        <p:nvSpPr>
          <p:cNvPr id="14" name="Text 11"/>
          <p:cNvSpPr/>
          <p:nvPr/>
        </p:nvSpPr>
        <p:spPr>
          <a:xfrm>
            <a:off x="4779218" y="5126783"/>
            <a:ext cx="3455907" cy="1124659"/>
          </a:xfrm>
          <a:prstGeom prst="rect">
            <a:avLst/>
          </a:prstGeom>
          <a:noFill/>
          <a:ln/>
        </p:spPr>
        <p:txBody>
          <a:bodyPr wrap="square" lIns="0" tIns="0" rIns="0" bIns="0" rtlCol="0" anchor="t"/>
          <a:lstStyle/>
          <a:p>
            <a:pPr marL="0" indent="0" algn="ctr">
              <a:lnSpc>
                <a:spcPts val="2700"/>
              </a:lnSpc>
              <a:buNone/>
            </a:pPr>
            <a:r>
              <a:rPr lang="en-US" sz="2150" b="1" dirty="0">
                <a:solidFill>
                  <a:srgbClr val="404155"/>
                </a:solidFill>
                <a:latin typeface="Arial" panose="020B0604020202020204" pitchFamily="34" charset="0"/>
                <a:ea typeface="Alexandria" pitchFamily="34" charset="-122"/>
                <a:cs typeface="Arial" panose="020B0604020202020204" pitchFamily="34" charset="0"/>
              </a:rPr>
              <a:t>Database Access Language </a:t>
            </a:r>
            <a:r>
              <a:rPr lang="vi-VN" sz="2150" b="1" dirty="0">
                <a:solidFill>
                  <a:srgbClr val="404155"/>
                </a:solidFill>
                <a:latin typeface="Arial" panose="020B0604020202020204" pitchFamily="34" charset="0"/>
                <a:ea typeface="Alexandria" pitchFamily="34" charset="-122"/>
                <a:cs typeface="Arial" panose="020B0604020202020204" pitchFamily="34" charset="0"/>
              </a:rPr>
              <a:t>(Ngôn ngữ Truy cập Cơ sở dữ liệu)</a:t>
            </a:r>
            <a:endParaRPr lang="en-US" sz="2150" b="1" dirty="0"/>
          </a:p>
        </p:txBody>
      </p:sp>
      <p:sp>
        <p:nvSpPr>
          <p:cNvPr id="15" name="Text 12"/>
          <p:cNvSpPr/>
          <p:nvPr/>
        </p:nvSpPr>
        <p:spPr>
          <a:xfrm>
            <a:off x="4912162" y="6240872"/>
            <a:ext cx="3226594" cy="1064062"/>
          </a:xfrm>
          <a:prstGeom prst="rect">
            <a:avLst/>
          </a:prstGeom>
          <a:noFill/>
          <a:ln/>
        </p:spPr>
        <p:txBody>
          <a:bodyPr wrap="square" lIns="0" tIns="0" rIns="0" bIns="0" rtlCol="0" anchor="t"/>
          <a:lstStyle/>
          <a:p>
            <a:pPr marL="0" indent="0">
              <a:lnSpc>
                <a:spcPts val="2750"/>
              </a:lnSpc>
              <a:buNone/>
            </a:pPr>
            <a:r>
              <a:rPr lang="en-US" sz="2000" dirty="0">
                <a:solidFill>
                  <a:srgbClr val="404155"/>
                </a:solidFill>
                <a:latin typeface="Arial" panose="020B0604020202020204" pitchFamily="34" charset="0"/>
                <a:ea typeface="Nobile" pitchFamily="34" charset="-122"/>
                <a:cs typeface="Arial" panose="020B0604020202020204" pitchFamily="34" charset="0"/>
              </a:rPr>
              <a:t>Cung cấp API để truy cập, sửa đổi, bảo mật dữ liệu và tạo đối tượng dữ liệu.</a:t>
            </a:r>
            <a:endParaRPr lang="en-US" sz="2000" dirty="0"/>
          </a:p>
        </p:txBody>
      </p:sp>
    </p:spTree>
    <p:extLst>
      <p:ext uri="{BB962C8B-B14F-4D97-AF65-F5344CB8AC3E}">
        <p14:creationId xmlns:p14="http://schemas.microsoft.com/office/powerpoint/2010/main" val="19313519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4479905" y="1056848"/>
            <a:ext cx="5670590" cy="708779"/>
          </a:xfrm>
          <a:prstGeom prst="rect">
            <a:avLst/>
          </a:prstGeom>
          <a:noFill/>
          <a:ln/>
        </p:spPr>
        <p:txBody>
          <a:bodyPr wrap="none" lIns="0" tIns="0" rIns="0" bIns="0" rtlCol="0" anchor="t"/>
          <a:lstStyle/>
          <a:p>
            <a:pPr marL="0" indent="0">
              <a:lnSpc>
                <a:spcPts val="5550"/>
              </a:lnSpc>
              <a:buNone/>
            </a:pPr>
            <a:r>
              <a:rPr lang="en-US" sz="5400" dirty="0">
                <a:latin typeface="Arial" panose="020B0604020202020204" pitchFamily="34" charset="0"/>
                <a:ea typeface="Alexandria" pitchFamily="34" charset="-122"/>
                <a:cs typeface="Arial" panose="020B0604020202020204" pitchFamily="34" charset="0"/>
              </a:rPr>
              <a:t>Giới thiệu về đề tài</a:t>
            </a:r>
            <a:endParaRPr lang="en-US" sz="5400" dirty="0">
              <a:latin typeface="Arial" panose="020B0604020202020204" pitchFamily="34" charset="0"/>
              <a:cs typeface="Arial" panose="020B0604020202020204" pitchFamily="34" charset="0"/>
            </a:endParaRPr>
          </a:p>
        </p:txBody>
      </p:sp>
      <p:sp>
        <p:nvSpPr>
          <p:cNvPr id="3" name="Text 1"/>
          <p:cNvSpPr/>
          <p:nvPr/>
        </p:nvSpPr>
        <p:spPr>
          <a:xfrm>
            <a:off x="786171" y="2465298"/>
            <a:ext cx="2835235" cy="354330"/>
          </a:xfrm>
          <a:prstGeom prst="rect">
            <a:avLst/>
          </a:prstGeom>
          <a:noFill/>
          <a:ln/>
        </p:spPr>
        <p:txBody>
          <a:bodyPr wrap="none" lIns="0" tIns="0" rIns="0" bIns="0" rtlCol="0" anchor="t"/>
          <a:lstStyle/>
          <a:p>
            <a:pPr marL="0" indent="0">
              <a:lnSpc>
                <a:spcPts val="2750"/>
              </a:lnSpc>
              <a:buNone/>
            </a:pPr>
            <a:r>
              <a:rPr lang="en-US" sz="3200" dirty="0">
                <a:latin typeface="Arial" panose="020B0604020202020204" pitchFamily="34" charset="0"/>
                <a:ea typeface="Alexandria" pitchFamily="34" charset="-122"/>
                <a:cs typeface="Arial" panose="020B0604020202020204" pitchFamily="34" charset="0"/>
              </a:rPr>
              <a:t>Thực trạng</a:t>
            </a:r>
            <a:endParaRPr lang="en-US" sz="3200" dirty="0">
              <a:latin typeface="Arial" panose="020B0604020202020204" pitchFamily="34" charset="0"/>
              <a:cs typeface="Arial" panose="020B0604020202020204" pitchFamily="34" charset="0"/>
            </a:endParaRPr>
          </a:p>
        </p:txBody>
      </p:sp>
      <p:sp>
        <p:nvSpPr>
          <p:cNvPr id="4" name="Text 2"/>
          <p:cNvSpPr/>
          <p:nvPr/>
        </p:nvSpPr>
        <p:spPr>
          <a:xfrm>
            <a:off x="786171" y="2940903"/>
            <a:ext cx="6244709" cy="1455955"/>
          </a:xfrm>
          <a:prstGeom prst="rect">
            <a:avLst/>
          </a:prstGeom>
          <a:noFill/>
          <a:ln/>
        </p:spPr>
        <p:txBody>
          <a:bodyPr wrap="square" lIns="0" tIns="0" rIns="0" bIns="0" rtlCol="0" anchor="t"/>
          <a:lstStyle/>
          <a:p>
            <a:pPr marL="0" indent="0">
              <a:lnSpc>
                <a:spcPts val="2850"/>
              </a:lnSpc>
              <a:buNone/>
            </a:pPr>
            <a:r>
              <a:rPr lang="en-US" sz="2400" dirty="0">
                <a:latin typeface="Arial" panose="020B0604020202020204" pitchFamily="34" charset="0"/>
                <a:ea typeface="Nobile" pitchFamily="34" charset="-122"/>
                <a:cs typeface="Arial" panose="020B0604020202020204" pitchFamily="34" charset="0"/>
              </a:rPr>
              <a:t>Nhiều cửa hàng đồng hồ vẫn sử dụng phương pháp quản lý thủ công hoặc phần mềm đơn giản, không đáp ứng được nhu cầu quản lý hiện đại.</a:t>
            </a:r>
            <a:endParaRPr lang="en-US" sz="2400" dirty="0">
              <a:latin typeface="Arial" panose="020B0604020202020204" pitchFamily="34" charset="0"/>
              <a:cs typeface="Arial" panose="020B0604020202020204" pitchFamily="34" charset="0"/>
            </a:endParaRPr>
          </a:p>
        </p:txBody>
      </p:sp>
      <p:sp>
        <p:nvSpPr>
          <p:cNvPr id="5" name="Text 3"/>
          <p:cNvSpPr/>
          <p:nvPr/>
        </p:nvSpPr>
        <p:spPr>
          <a:xfrm>
            <a:off x="7599521" y="3937635"/>
            <a:ext cx="2835235" cy="354330"/>
          </a:xfrm>
          <a:prstGeom prst="rect">
            <a:avLst/>
          </a:prstGeom>
          <a:noFill/>
          <a:ln/>
        </p:spPr>
        <p:txBody>
          <a:bodyPr wrap="none" lIns="0" tIns="0" rIns="0" bIns="0" rtlCol="0" anchor="t"/>
          <a:lstStyle/>
          <a:p>
            <a:pPr marL="0" indent="0">
              <a:lnSpc>
                <a:spcPts val="2750"/>
              </a:lnSpc>
              <a:buNone/>
            </a:pPr>
            <a:r>
              <a:rPr lang="en-US" sz="3200" dirty="0">
                <a:latin typeface="Arial" panose="020B0604020202020204" pitchFamily="34" charset="0"/>
                <a:ea typeface="Alexandria" pitchFamily="34" charset="-122"/>
                <a:cs typeface="Arial" panose="020B0604020202020204" pitchFamily="34" charset="0"/>
              </a:rPr>
              <a:t>Mục tiêu</a:t>
            </a:r>
            <a:endParaRPr lang="en-US" sz="3200" dirty="0">
              <a:latin typeface="Arial" panose="020B0604020202020204" pitchFamily="34" charset="0"/>
              <a:cs typeface="Arial" panose="020B0604020202020204" pitchFamily="34" charset="0"/>
            </a:endParaRPr>
          </a:p>
        </p:txBody>
      </p:sp>
      <p:sp>
        <p:nvSpPr>
          <p:cNvPr id="6" name="Text 4"/>
          <p:cNvSpPr/>
          <p:nvPr/>
        </p:nvSpPr>
        <p:spPr>
          <a:xfrm>
            <a:off x="7599521" y="4396859"/>
            <a:ext cx="6244709" cy="1557892"/>
          </a:xfrm>
          <a:prstGeom prst="rect">
            <a:avLst/>
          </a:prstGeom>
          <a:noFill/>
          <a:ln/>
        </p:spPr>
        <p:txBody>
          <a:bodyPr wrap="square" lIns="0" tIns="0" rIns="0" bIns="0" rtlCol="0" anchor="t"/>
          <a:lstStyle/>
          <a:p>
            <a:pPr marL="0" indent="0">
              <a:lnSpc>
                <a:spcPts val="2850"/>
              </a:lnSpc>
              <a:buNone/>
            </a:pPr>
            <a:r>
              <a:rPr lang="en-US" sz="2400" dirty="0">
                <a:latin typeface="Arial" panose="020B0604020202020204" pitchFamily="34" charset="0"/>
                <a:ea typeface="Nobile" pitchFamily="34" charset="-122"/>
                <a:cs typeface="Arial" panose="020B0604020202020204" pitchFamily="34" charset="0"/>
              </a:rPr>
              <a:t>Xây dựng một hệ thống phần mềm quản lý giúp tối ưu hóa quy trình, hỗ trợ các chức năng quản lý sản phẩm, khách hàng, </a:t>
            </a:r>
            <a:r>
              <a:rPr lang="en-US" sz="2400" dirty="0" err="1">
                <a:latin typeface="Arial" panose="020B0604020202020204" pitchFamily="34" charset="0"/>
                <a:ea typeface="Nobile" pitchFamily="34" charset="-122"/>
                <a:cs typeface="Arial" panose="020B0604020202020204" pitchFamily="34" charset="0"/>
              </a:rPr>
              <a:t>nhân</a:t>
            </a:r>
            <a:r>
              <a:rPr lang="en-US" sz="2400" dirty="0">
                <a:latin typeface="Arial" panose="020B0604020202020204" pitchFamily="34" charset="0"/>
                <a:ea typeface="Nobile" pitchFamily="34" charset="-122"/>
                <a:cs typeface="Arial" panose="020B0604020202020204" pitchFamily="34" charset="0"/>
              </a:rPr>
              <a:t> </a:t>
            </a:r>
            <a:r>
              <a:rPr lang="en-US" sz="2400" dirty="0" err="1">
                <a:latin typeface="Arial" panose="020B0604020202020204" pitchFamily="34" charset="0"/>
                <a:ea typeface="Nobile" pitchFamily="34" charset="-122"/>
                <a:cs typeface="Arial" panose="020B0604020202020204" pitchFamily="34" charset="0"/>
              </a:rPr>
              <a:t>viên</a:t>
            </a:r>
            <a:r>
              <a:rPr lang="en-US" sz="2400" dirty="0">
                <a:latin typeface="Arial" panose="020B0604020202020204" pitchFamily="34" charset="0"/>
                <a:ea typeface="Nobile" pitchFamily="34" charset="-122"/>
                <a:cs typeface="Arial" panose="020B0604020202020204" pitchFamily="34" charset="0"/>
              </a:rPr>
              <a:t>.</a:t>
            </a:r>
            <a:endParaRPr 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21422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787241" y="943625"/>
            <a:ext cx="8969812" cy="702826"/>
          </a:xfrm>
          <a:prstGeom prst="rect">
            <a:avLst/>
          </a:prstGeom>
          <a:noFill/>
          <a:ln/>
        </p:spPr>
        <p:txBody>
          <a:bodyPr wrap="none" lIns="0" tIns="0" rIns="0" bIns="0" rtlCol="0" anchor="t"/>
          <a:lstStyle/>
          <a:p>
            <a:pPr marL="0" indent="0">
              <a:lnSpc>
                <a:spcPts val="5500"/>
              </a:lnSpc>
              <a:buNone/>
            </a:pPr>
            <a:r>
              <a:rPr lang="en-US" sz="4800" dirty="0" err="1">
                <a:latin typeface="Arial" panose="020B0604020202020204" pitchFamily="34" charset="0"/>
                <a:ea typeface="Alexandria" pitchFamily="34" charset="-122"/>
                <a:cs typeface="Arial" panose="020B0604020202020204" pitchFamily="34" charset="0"/>
              </a:rPr>
              <a:t>Một</a:t>
            </a:r>
            <a:r>
              <a:rPr lang="en-US" sz="4800" dirty="0">
                <a:latin typeface="Arial" panose="020B0604020202020204" pitchFamily="34" charset="0"/>
                <a:ea typeface="Alexandria" pitchFamily="34" charset="-122"/>
                <a:cs typeface="Arial" panose="020B0604020202020204" pitchFamily="34" charset="0"/>
              </a:rPr>
              <a:t> </a:t>
            </a:r>
            <a:r>
              <a:rPr lang="en-US" sz="4800" dirty="0" err="1">
                <a:latin typeface="Arial" panose="020B0604020202020204" pitchFamily="34" charset="0"/>
                <a:ea typeface="Alexandria" pitchFamily="34" charset="-122"/>
                <a:cs typeface="Arial" panose="020B0604020202020204" pitchFamily="34" charset="0"/>
              </a:rPr>
              <a:t>số</a:t>
            </a:r>
            <a:r>
              <a:rPr lang="en-US" sz="4800" dirty="0">
                <a:latin typeface="Arial" panose="020B0604020202020204" pitchFamily="34" charset="0"/>
                <a:ea typeface="Alexandria" pitchFamily="34" charset="-122"/>
                <a:cs typeface="Arial" panose="020B0604020202020204" pitchFamily="34" charset="0"/>
              </a:rPr>
              <a:t> </a:t>
            </a:r>
            <a:r>
              <a:rPr lang="en-US" sz="4800" dirty="0" err="1">
                <a:latin typeface="Arial" panose="020B0604020202020204" pitchFamily="34" charset="0"/>
                <a:ea typeface="Alexandria" pitchFamily="34" charset="-122"/>
                <a:cs typeface="Arial" panose="020B0604020202020204" pitchFamily="34" charset="0"/>
              </a:rPr>
              <a:t>cấu</a:t>
            </a:r>
            <a:r>
              <a:rPr lang="en-US" sz="4800" dirty="0">
                <a:latin typeface="Arial" panose="020B0604020202020204" pitchFamily="34" charset="0"/>
                <a:ea typeface="Alexandria" pitchFamily="34" charset="-122"/>
                <a:cs typeface="Arial" panose="020B0604020202020204" pitchFamily="34" charset="0"/>
              </a:rPr>
              <a:t> </a:t>
            </a:r>
            <a:r>
              <a:rPr lang="en-US" sz="4800" dirty="0" err="1">
                <a:latin typeface="Arial" panose="020B0604020202020204" pitchFamily="34" charset="0"/>
                <a:ea typeface="Alexandria" pitchFamily="34" charset="-122"/>
                <a:cs typeface="Arial" panose="020B0604020202020204" pitchFamily="34" charset="0"/>
              </a:rPr>
              <a:t>trúc</a:t>
            </a:r>
            <a:r>
              <a:rPr lang="en-US" sz="4800" dirty="0">
                <a:latin typeface="Arial" panose="020B0604020202020204" pitchFamily="34" charset="0"/>
                <a:ea typeface="Alexandria" pitchFamily="34" charset="-122"/>
                <a:cs typeface="Arial" panose="020B0604020202020204" pitchFamily="34" charset="0"/>
              </a:rPr>
              <a:t> </a:t>
            </a:r>
            <a:r>
              <a:rPr lang="en-US" sz="4800" dirty="0" err="1">
                <a:latin typeface="Arial" panose="020B0604020202020204" pitchFamily="34" charset="0"/>
                <a:ea typeface="Alexandria" pitchFamily="34" charset="-122"/>
                <a:cs typeface="Arial" panose="020B0604020202020204" pitchFamily="34" charset="0"/>
              </a:rPr>
              <a:t>bên</a:t>
            </a:r>
            <a:r>
              <a:rPr lang="en-US" sz="4800" dirty="0">
                <a:latin typeface="Arial" panose="020B0604020202020204" pitchFamily="34" charset="0"/>
                <a:ea typeface="Alexandria" pitchFamily="34" charset="-122"/>
                <a:cs typeface="Arial" panose="020B0604020202020204" pitchFamily="34" charset="0"/>
              </a:rPr>
              <a:t> </a:t>
            </a:r>
            <a:r>
              <a:rPr lang="en-US" sz="4800" dirty="0" err="1">
                <a:latin typeface="Arial" panose="020B0604020202020204" pitchFamily="34" charset="0"/>
                <a:ea typeface="Alexandria" pitchFamily="34" charset="-122"/>
                <a:cs typeface="Arial" panose="020B0604020202020204" pitchFamily="34" charset="0"/>
              </a:rPr>
              <a:t>trong</a:t>
            </a:r>
            <a:r>
              <a:rPr lang="en-US" sz="4800" dirty="0">
                <a:latin typeface="Arial" panose="020B0604020202020204" pitchFamily="34" charset="0"/>
                <a:ea typeface="Alexandria" pitchFamily="34" charset="-122"/>
                <a:cs typeface="Arial" panose="020B0604020202020204" pitchFamily="34" charset="0"/>
              </a:rPr>
              <a:t> SQLOS:</a:t>
            </a:r>
            <a:endParaRPr lang="en-US" sz="4800" dirty="0"/>
          </a:p>
        </p:txBody>
      </p:sp>
      <p:sp>
        <p:nvSpPr>
          <p:cNvPr id="4" name="Shape 1"/>
          <p:cNvSpPr/>
          <p:nvPr/>
        </p:nvSpPr>
        <p:spPr>
          <a:xfrm>
            <a:off x="787241" y="2236882"/>
            <a:ext cx="506135" cy="506135"/>
          </a:xfrm>
          <a:prstGeom prst="roundRect">
            <a:avLst>
              <a:gd name="adj" fmla="val 18667"/>
            </a:avLst>
          </a:prstGeom>
          <a:solidFill>
            <a:srgbClr val="D2DDF9"/>
          </a:solidFill>
          <a:ln w="7620">
            <a:solidFill>
              <a:srgbClr val="B8C3DF"/>
            </a:solidFill>
            <a:prstDash val="solid"/>
          </a:ln>
        </p:spPr>
      </p:sp>
      <p:sp>
        <p:nvSpPr>
          <p:cNvPr id="5" name="Text 2"/>
          <p:cNvSpPr/>
          <p:nvPr/>
        </p:nvSpPr>
        <p:spPr>
          <a:xfrm>
            <a:off x="977027" y="2321178"/>
            <a:ext cx="126563" cy="337423"/>
          </a:xfrm>
          <a:prstGeom prst="rect">
            <a:avLst/>
          </a:prstGeom>
          <a:noFill/>
          <a:ln/>
        </p:spPr>
        <p:txBody>
          <a:bodyPr wrap="none" lIns="0" tIns="0" rIns="0" bIns="0" rtlCol="0" anchor="t"/>
          <a:lstStyle/>
          <a:p>
            <a:pPr marL="0" indent="0" algn="ctr">
              <a:lnSpc>
                <a:spcPts val="2650"/>
              </a:lnSpc>
              <a:buNone/>
            </a:pPr>
            <a:r>
              <a:rPr lang="en-US" sz="2650" dirty="0">
                <a:latin typeface="Arial" panose="020B0604020202020204" pitchFamily="34" charset="0"/>
                <a:ea typeface="Alexandria" pitchFamily="34" charset="-122"/>
                <a:cs typeface="Arial" panose="020B0604020202020204" pitchFamily="34" charset="0"/>
              </a:rPr>
              <a:t>1</a:t>
            </a:r>
            <a:endParaRPr lang="en-US" sz="2650" dirty="0"/>
          </a:p>
        </p:txBody>
      </p:sp>
      <p:sp>
        <p:nvSpPr>
          <p:cNvPr id="6" name="Text 3"/>
          <p:cNvSpPr/>
          <p:nvPr/>
        </p:nvSpPr>
        <p:spPr>
          <a:xfrm>
            <a:off x="1518285" y="2236882"/>
            <a:ext cx="2811899" cy="351472"/>
          </a:xfrm>
          <a:prstGeom prst="rect">
            <a:avLst/>
          </a:prstGeom>
          <a:noFill/>
          <a:ln/>
        </p:spPr>
        <p:txBody>
          <a:bodyPr wrap="none" lIns="0" tIns="0" rIns="0" bIns="0" rtlCol="0" anchor="t"/>
          <a:lstStyle/>
          <a:p>
            <a:pPr marL="0" indent="0">
              <a:lnSpc>
                <a:spcPts val="2750"/>
              </a:lnSpc>
              <a:buNone/>
            </a:pPr>
            <a:r>
              <a:rPr lang="en-US" sz="2400" b="1" dirty="0">
                <a:latin typeface="Arial" panose="020B0604020202020204" pitchFamily="34" charset="0"/>
                <a:ea typeface="Alexandria" pitchFamily="34" charset="-122"/>
                <a:cs typeface="Arial" panose="020B0604020202020204" pitchFamily="34" charset="0"/>
              </a:rPr>
              <a:t>Scheduler</a:t>
            </a:r>
            <a:endParaRPr lang="en-US" sz="2400" b="1" dirty="0"/>
          </a:p>
        </p:txBody>
      </p:sp>
      <p:sp>
        <p:nvSpPr>
          <p:cNvPr id="7" name="Text 4"/>
          <p:cNvSpPr/>
          <p:nvPr/>
        </p:nvSpPr>
        <p:spPr>
          <a:xfrm>
            <a:off x="1518285" y="2723252"/>
            <a:ext cx="5684520" cy="719614"/>
          </a:xfrm>
          <a:prstGeom prst="rect">
            <a:avLst/>
          </a:prstGeom>
          <a:noFill/>
          <a:ln/>
        </p:spPr>
        <p:txBody>
          <a:bodyPr wrap="square" lIns="0" tIns="0" rIns="0" bIns="0" rtlCol="0" anchor="t"/>
          <a:lstStyle/>
          <a:p>
            <a:pPr marL="0" indent="0">
              <a:lnSpc>
                <a:spcPts val="2800"/>
              </a:lnSpc>
              <a:buNone/>
            </a:pPr>
            <a:r>
              <a:rPr lang="vi-VN" sz="2000" dirty="0">
                <a:latin typeface="Arial" panose="020B0604020202020204" pitchFamily="34" charset="0"/>
                <a:ea typeface="Nobile" pitchFamily="34" charset="-122"/>
                <a:cs typeface="Arial" panose="020B0604020202020204" pitchFamily="34" charset="0"/>
              </a:rPr>
              <a:t>Quản lý và phân bố các luồng cho CPU và xác định chúng sẽ chạy</a:t>
            </a:r>
            <a:r>
              <a:rPr lang="en-US" sz="2000" dirty="0">
                <a:latin typeface="Arial" panose="020B0604020202020204" pitchFamily="34" charset="0"/>
                <a:ea typeface="Nobile" pitchFamily="34" charset="-122"/>
                <a:cs typeface="Arial" panose="020B0604020202020204" pitchFamily="34" charset="0"/>
              </a:rPr>
              <a:t> </a:t>
            </a:r>
            <a:r>
              <a:rPr lang="en-US" sz="2000" dirty="0" err="1">
                <a:latin typeface="Arial" panose="020B0604020202020204" pitchFamily="34" charset="0"/>
                <a:ea typeface="Nobile" pitchFamily="34" charset="-122"/>
                <a:cs typeface="Arial" panose="020B0604020202020204" pitchFamily="34" charset="0"/>
              </a:rPr>
              <a:t>và</a:t>
            </a:r>
            <a:r>
              <a:rPr lang="vi-VN" sz="2000" dirty="0">
                <a:latin typeface="Arial" panose="020B0604020202020204" pitchFamily="34" charset="0"/>
                <a:ea typeface="Nobile" pitchFamily="34" charset="-122"/>
                <a:cs typeface="Arial" panose="020B0604020202020204" pitchFamily="34" charset="0"/>
              </a:rPr>
              <a:t> ưu tiên tác vụ nào trước</a:t>
            </a:r>
            <a:endParaRPr lang="en-US" sz="2000" dirty="0"/>
          </a:p>
        </p:txBody>
      </p:sp>
      <p:sp>
        <p:nvSpPr>
          <p:cNvPr id="8" name="Shape 5"/>
          <p:cNvSpPr/>
          <p:nvPr/>
        </p:nvSpPr>
        <p:spPr>
          <a:xfrm>
            <a:off x="6699986" y="3626840"/>
            <a:ext cx="506135" cy="506135"/>
          </a:xfrm>
          <a:prstGeom prst="roundRect">
            <a:avLst>
              <a:gd name="adj" fmla="val 18667"/>
            </a:avLst>
          </a:prstGeom>
          <a:solidFill>
            <a:srgbClr val="D2DDF9"/>
          </a:solidFill>
          <a:ln w="7620">
            <a:solidFill>
              <a:srgbClr val="B8C3DF"/>
            </a:solidFill>
            <a:prstDash val="solid"/>
          </a:ln>
        </p:spPr>
      </p:sp>
      <p:sp>
        <p:nvSpPr>
          <p:cNvPr id="9" name="Text 6"/>
          <p:cNvSpPr/>
          <p:nvPr/>
        </p:nvSpPr>
        <p:spPr>
          <a:xfrm>
            <a:off x="6854291" y="3711136"/>
            <a:ext cx="197406" cy="337423"/>
          </a:xfrm>
          <a:prstGeom prst="rect">
            <a:avLst/>
          </a:prstGeom>
          <a:noFill/>
          <a:ln/>
        </p:spPr>
        <p:txBody>
          <a:bodyPr wrap="none" lIns="0" tIns="0" rIns="0" bIns="0" rtlCol="0" anchor="t"/>
          <a:lstStyle/>
          <a:p>
            <a:pPr marL="0" indent="0" algn="ctr">
              <a:lnSpc>
                <a:spcPts val="2650"/>
              </a:lnSpc>
              <a:buNone/>
            </a:pPr>
            <a:r>
              <a:rPr lang="en-US" sz="2650" dirty="0">
                <a:latin typeface="Arial" panose="020B0604020202020204" pitchFamily="34" charset="0"/>
                <a:ea typeface="Alexandria" pitchFamily="34" charset="-122"/>
                <a:cs typeface="Arial" panose="020B0604020202020204" pitchFamily="34" charset="0"/>
              </a:rPr>
              <a:t>2</a:t>
            </a:r>
            <a:endParaRPr lang="en-US" sz="2650" dirty="0"/>
          </a:p>
        </p:txBody>
      </p:sp>
      <p:sp>
        <p:nvSpPr>
          <p:cNvPr id="10" name="Text 7"/>
          <p:cNvSpPr/>
          <p:nvPr/>
        </p:nvSpPr>
        <p:spPr>
          <a:xfrm>
            <a:off x="7431030" y="3626840"/>
            <a:ext cx="2811899" cy="351472"/>
          </a:xfrm>
          <a:prstGeom prst="rect">
            <a:avLst/>
          </a:prstGeom>
          <a:noFill/>
          <a:ln/>
        </p:spPr>
        <p:txBody>
          <a:bodyPr wrap="none" lIns="0" tIns="0" rIns="0" bIns="0" rtlCol="0" anchor="t"/>
          <a:lstStyle/>
          <a:p>
            <a:pPr marL="0" indent="0">
              <a:lnSpc>
                <a:spcPts val="2750"/>
              </a:lnSpc>
              <a:buNone/>
            </a:pPr>
            <a:r>
              <a:rPr lang="en-US" sz="2400" b="1" dirty="0">
                <a:latin typeface="Arial" panose="020B0604020202020204" pitchFamily="34" charset="0"/>
                <a:ea typeface="Alexandria" pitchFamily="34" charset="-122"/>
                <a:cs typeface="Arial" panose="020B0604020202020204" pitchFamily="34" charset="0"/>
              </a:rPr>
              <a:t>Worker Threads</a:t>
            </a:r>
            <a:endParaRPr lang="en-US" sz="2400" b="1" dirty="0"/>
          </a:p>
        </p:txBody>
      </p:sp>
      <p:sp>
        <p:nvSpPr>
          <p:cNvPr id="11" name="Text 8"/>
          <p:cNvSpPr/>
          <p:nvPr/>
        </p:nvSpPr>
        <p:spPr>
          <a:xfrm>
            <a:off x="7431030" y="4113210"/>
            <a:ext cx="5125243" cy="1462400"/>
          </a:xfrm>
          <a:prstGeom prst="rect">
            <a:avLst/>
          </a:prstGeom>
          <a:noFill/>
          <a:ln/>
        </p:spPr>
        <p:txBody>
          <a:bodyPr wrap="square" lIns="0" tIns="0" rIns="0" bIns="0" rtlCol="0" anchor="t"/>
          <a:lstStyle/>
          <a:p>
            <a:pPr marL="0" indent="0">
              <a:lnSpc>
                <a:spcPts val="2800"/>
              </a:lnSpc>
              <a:buNone/>
            </a:pPr>
            <a:r>
              <a:rPr lang="en-US" sz="2000" dirty="0" err="1">
                <a:latin typeface="Arial" panose="020B0604020202020204" pitchFamily="34" charset="0"/>
                <a:ea typeface="Nobile" pitchFamily="34" charset="-122"/>
                <a:cs typeface="Arial" panose="020B0604020202020204" pitchFamily="34" charset="0"/>
              </a:rPr>
              <a:t>Là</a:t>
            </a:r>
            <a:r>
              <a:rPr lang="en-US" sz="2000" dirty="0">
                <a:latin typeface="Arial" panose="020B0604020202020204" pitchFamily="34" charset="0"/>
                <a:ea typeface="Nobile" pitchFamily="34" charset="-122"/>
                <a:cs typeface="Arial" panose="020B0604020202020204" pitchFamily="34" charset="0"/>
              </a:rPr>
              <a:t> </a:t>
            </a:r>
            <a:r>
              <a:rPr lang="en-US" sz="2000" dirty="0" err="1">
                <a:latin typeface="Arial" panose="020B0604020202020204" pitchFamily="34" charset="0"/>
                <a:ea typeface="Nobile" pitchFamily="34" charset="-122"/>
                <a:cs typeface="Arial" panose="020B0604020202020204" pitchFamily="34" charset="0"/>
              </a:rPr>
              <a:t>các</a:t>
            </a:r>
            <a:r>
              <a:rPr lang="en-US" sz="2000" dirty="0">
                <a:latin typeface="Arial" panose="020B0604020202020204" pitchFamily="34" charset="0"/>
                <a:ea typeface="Nobile" pitchFamily="34" charset="-122"/>
                <a:cs typeface="Arial" panose="020B0604020202020204" pitchFamily="34" charset="0"/>
              </a:rPr>
              <a:t> </a:t>
            </a:r>
            <a:r>
              <a:rPr lang="en-US" sz="2000" dirty="0" err="1">
                <a:latin typeface="Arial" panose="020B0604020202020204" pitchFamily="34" charset="0"/>
                <a:ea typeface="Nobile" pitchFamily="34" charset="-122"/>
                <a:cs typeface="Arial" panose="020B0604020202020204" pitchFamily="34" charset="0"/>
              </a:rPr>
              <a:t>luồng</a:t>
            </a:r>
            <a:r>
              <a:rPr lang="en-US" sz="2000" dirty="0">
                <a:latin typeface="Arial" panose="020B0604020202020204" pitchFamily="34" charset="0"/>
                <a:ea typeface="Nobile" pitchFamily="34" charset="-122"/>
                <a:cs typeface="Arial" panose="020B0604020202020204" pitchFamily="34" charset="0"/>
              </a:rPr>
              <a:t> </a:t>
            </a:r>
            <a:r>
              <a:rPr lang="en-US" sz="2000" dirty="0" err="1">
                <a:latin typeface="Arial" panose="020B0604020202020204" pitchFamily="34" charset="0"/>
                <a:ea typeface="Nobile" pitchFamily="34" charset="-122"/>
                <a:cs typeface="Arial" panose="020B0604020202020204" pitchFamily="34" charset="0"/>
              </a:rPr>
              <a:t>thực</a:t>
            </a:r>
            <a:r>
              <a:rPr lang="en-US" sz="2000" dirty="0">
                <a:latin typeface="Arial" panose="020B0604020202020204" pitchFamily="34" charset="0"/>
                <a:ea typeface="Nobile" pitchFamily="34" charset="-122"/>
                <a:cs typeface="Arial" panose="020B0604020202020204" pitchFamily="34" charset="0"/>
              </a:rPr>
              <a:t> thi các tác vụ như truy vấn và các công việc bảo trì, được quản lý </a:t>
            </a:r>
            <a:r>
              <a:rPr lang="en-US" sz="2000" dirty="0" err="1">
                <a:latin typeface="Arial" panose="020B0604020202020204" pitchFamily="34" charset="0"/>
                <a:ea typeface="Nobile" pitchFamily="34" charset="-122"/>
                <a:cs typeface="Arial" panose="020B0604020202020204" pitchFamily="34" charset="0"/>
              </a:rPr>
              <a:t>bởi</a:t>
            </a:r>
            <a:r>
              <a:rPr lang="en-US" sz="2000" dirty="0">
                <a:latin typeface="Arial" panose="020B0604020202020204" pitchFamily="34" charset="0"/>
                <a:ea typeface="Nobile" pitchFamily="34" charset="-122"/>
                <a:cs typeface="Arial" panose="020B0604020202020204" pitchFamily="34" charset="0"/>
              </a:rPr>
              <a:t> Scheduler </a:t>
            </a:r>
            <a:r>
              <a:rPr lang="vi-VN" sz="2000" dirty="0">
                <a:latin typeface="Arial" panose="020B0604020202020204" pitchFamily="34" charset="0"/>
                <a:ea typeface="Nobile" pitchFamily="34" charset="-122"/>
                <a:cs typeface="Arial" panose="020B0604020202020204" pitchFamily="34" charset="0"/>
              </a:rPr>
              <a:t>và giúp tối ưu hóa việc sử dụng CPU</a:t>
            </a:r>
            <a:r>
              <a:rPr lang="en-US" sz="2000" dirty="0">
                <a:latin typeface="Arial" panose="020B0604020202020204" pitchFamily="34" charset="0"/>
                <a:ea typeface="Nobile" pitchFamily="34" charset="-122"/>
                <a:cs typeface="Arial" panose="020B0604020202020204" pitchFamily="34" charset="0"/>
              </a:rPr>
              <a:t>.</a:t>
            </a:r>
            <a:endParaRPr lang="en-US" sz="2000" dirty="0"/>
          </a:p>
        </p:txBody>
      </p:sp>
      <p:sp>
        <p:nvSpPr>
          <p:cNvPr id="12" name="Shape 9"/>
          <p:cNvSpPr/>
          <p:nvPr/>
        </p:nvSpPr>
        <p:spPr>
          <a:xfrm>
            <a:off x="786860" y="4603692"/>
            <a:ext cx="506135" cy="506135"/>
          </a:xfrm>
          <a:prstGeom prst="roundRect">
            <a:avLst>
              <a:gd name="adj" fmla="val 18667"/>
            </a:avLst>
          </a:prstGeom>
          <a:solidFill>
            <a:srgbClr val="D2DDF9"/>
          </a:solidFill>
          <a:ln w="7620">
            <a:solidFill>
              <a:srgbClr val="B8C3DF"/>
            </a:solidFill>
            <a:prstDash val="solid"/>
          </a:ln>
        </p:spPr>
      </p:sp>
      <p:sp>
        <p:nvSpPr>
          <p:cNvPr id="13" name="Text 10"/>
          <p:cNvSpPr/>
          <p:nvPr/>
        </p:nvSpPr>
        <p:spPr>
          <a:xfrm>
            <a:off x="940570" y="4687988"/>
            <a:ext cx="198715" cy="337423"/>
          </a:xfrm>
          <a:prstGeom prst="rect">
            <a:avLst/>
          </a:prstGeom>
          <a:noFill/>
          <a:ln/>
        </p:spPr>
        <p:txBody>
          <a:bodyPr wrap="none" lIns="0" tIns="0" rIns="0" bIns="0" rtlCol="0" anchor="t"/>
          <a:lstStyle/>
          <a:p>
            <a:pPr marL="0" indent="0" algn="ctr">
              <a:lnSpc>
                <a:spcPts val="2650"/>
              </a:lnSpc>
              <a:buNone/>
            </a:pPr>
            <a:r>
              <a:rPr lang="en-US" sz="2650" dirty="0">
                <a:latin typeface="Arial" panose="020B0604020202020204" pitchFamily="34" charset="0"/>
                <a:ea typeface="Alexandria" pitchFamily="34" charset="-122"/>
                <a:cs typeface="Arial" panose="020B0604020202020204" pitchFamily="34" charset="0"/>
              </a:rPr>
              <a:t>3</a:t>
            </a:r>
            <a:endParaRPr lang="en-US" sz="2650" dirty="0"/>
          </a:p>
        </p:txBody>
      </p:sp>
      <p:sp>
        <p:nvSpPr>
          <p:cNvPr id="14" name="Text 11"/>
          <p:cNvSpPr/>
          <p:nvPr/>
        </p:nvSpPr>
        <p:spPr>
          <a:xfrm>
            <a:off x="1517904" y="4603692"/>
            <a:ext cx="2811899" cy="351472"/>
          </a:xfrm>
          <a:prstGeom prst="rect">
            <a:avLst/>
          </a:prstGeom>
          <a:noFill/>
          <a:ln/>
        </p:spPr>
        <p:txBody>
          <a:bodyPr wrap="none" lIns="0" tIns="0" rIns="0" bIns="0" rtlCol="0" anchor="t"/>
          <a:lstStyle/>
          <a:p>
            <a:pPr marL="0" indent="0">
              <a:lnSpc>
                <a:spcPts val="2750"/>
              </a:lnSpc>
              <a:buNone/>
            </a:pPr>
            <a:r>
              <a:rPr lang="en-US" sz="2400" b="1" dirty="0">
                <a:latin typeface="Arial" panose="020B0604020202020204" pitchFamily="34" charset="0"/>
                <a:ea typeface="Alexandria" pitchFamily="34" charset="-122"/>
                <a:cs typeface="Arial" panose="020B0604020202020204" pitchFamily="34" charset="0"/>
              </a:rPr>
              <a:t>Memory Manager</a:t>
            </a:r>
            <a:endParaRPr lang="en-US" sz="2400" b="1" dirty="0"/>
          </a:p>
        </p:txBody>
      </p:sp>
      <p:sp>
        <p:nvSpPr>
          <p:cNvPr id="15" name="Text 12"/>
          <p:cNvSpPr/>
          <p:nvPr/>
        </p:nvSpPr>
        <p:spPr>
          <a:xfrm>
            <a:off x="1517904" y="5090062"/>
            <a:ext cx="5684520" cy="719614"/>
          </a:xfrm>
          <a:prstGeom prst="rect">
            <a:avLst/>
          </a:prstGeom>
          <a:noFill/>
          <a:ln/>
        </p:spPr>
        <p:txBody>
          <a:bodyPr wrap="square" lIns="0" tIns="0" rIns="0" bIns="0" rtlCol="0" anchor="t"/>
          <a:lstStyle/>
          <a:p>
            <a:pPr marL="0" indent="0">
              <a:lnSpc>
                <a:spcPts val="2800"/>
              </a:lnSpc>
              <a:buNone/>
            </a:pPr>
            <a:r>
              <a:rPr lang="en-US" sz="2000" dirty="0">
                <a:latin typeface="Arial" panose="020B0604020202020204" pitchFamily="34" charset="0"/>
                <a:ea typeface="Nobile" pitchFamily="34" charset="-122"/>
                <a:cs typeface="Arial" panose="020B0604020202020204" pitchFamily="34" charset="0"/>
              </a:rPr>
              <a:t>Quản lý bộ nhớ, phân bổ và giải phóng bộ nhớ trong SQL Server.</a:t>
            </a:r>
            <a:endParaRPr lang="en-US" sz="2000" dirty="0"/>
          </a:p>
        </p:txBody>
      </p:sp>
      <p:sp>
        <p:nvSpPr>
          <p:cNvPr id="16" name="Shape 13"/>
          <p:cNvSpPr/>
          <p:nvPr/>
        </p:nvSpPr>
        <p:spPr>
          <a:xfrm>
            <a:off x="4454282" y="6537528"/>
            <a:ext cx="506135" cy="506135"/>
          </a:xfrm>
          <a:prstGeom prst="roundRect">
            <a:avLst>
              <a:gd name="adj" fmla="val 18667"/>
            </a:avLst>
          </a:prstGeom>
          <a:solidFill>
            <a:srgbClr val="D2DDF9"/>
          </a:solidFill>
          <a:ln w="7620">
            <a:solidFill>
              <a:srgbClr val="B8C3DF"/>
            </a:solidFill>
            <a:prstDash val="solid"/>
          </a:ln>
        </p:spPr>
      </p:sp>
      <p:sp>
        <p:nvSpPr>
          <p:cNvPr id="17" name="Text 14"/>
          <p:cNvSpPr/>
          <p:nvPr/>
        </p:nvSpPr>
        <p:spPr>
          <a:xfrm>
            <a:off x="4606563" y="6621824"/>
            <a:ext cx="201454" cy="337423"/>
          </a:xfrm>
          <a:prstGeom prst="rect">
            <a:avLst/>
          </a:prstGeom>
          <a:noFill/>
          <a:ln/>
        </p:spPr>
        <p:txBody>
          <a:bodyPr wrap="none" lIns="0" tIns="0" rIns="0" bIns="0" rtlCol="0" anchor="t"/>
          <a:lstStyle/>
          <a:p>
            <a:pPr marL="0" indent="0" algn="ctr">
              <a:lnSpc>
                <a:spcPts val="2650"/>
              </a:lnSpc>
              <a:buNone/>
            </a:pPr>
            <a:r>
              <a:rPr lang="en-US" sz="2650" dirty="0">
                <a:latin typeface="Arial" panose="020B0604020202020204" pitchFamily="34" charset="0"/>
                <a:ea typeface="Alexandria" pitchFamily="34" charset="-122"/>
                <a:cs typeface="Arial" panose="020B0604020202020204" pitchFamily="34" charset="0"/>
              </a:rPr>
              <a:t>4</a:t>
            </a:r>
            <a:endParaRPr lang="en-US" sz="2650" dirty="0"/>
          </a:p>
        </p:txBody>
      </p:sp>
      <p:sp>
        <p:nvSpPr>
          <p:cNvPr id="18" name="Text 15"/>
          <p:cNvSpPr/>
          <p:nvPr/>
        </p:nvSpPr>
        <p:spPr>
          <a:xfrm>
            <a:off x="5185326" y="6537528"/>
            <a:ext cx="2811899" cy="351472"/>
          </a:xfrm>
          <a:prstGeom prst="rect">
            <a:avLst/>
          </a:prstGeom>
          <a:noFill/>
          <a:ln/>
        </p:spPr>
        <p:txBody>
          <a:bodyPr wrap="none" lIns="0" tIns="0" rIns="0" bIns="0" rtlCol="0" anchor="t"/>
          <a:lstStyle/>
          <a:p>
            <a:pPr marL="0" indent="0">
              <a:lnSpc>
                <a:spcPts val="2750"/>
              </a:lnSpc>
              <a:buNone/>
            </a:pPr>
            <a:r>
              <a:rPr lang="en-US" sz="2400" b="1" dirty="0">
                <a:latin typeface="Arial" panose="020B0604020202020204" pitchFamily="34" charset="0"/>
                <a:ea typeface="Alexandria" pitchFamily="34" charset="-122"/>
                <a:cs typeface="Arial" panose="020B0604020202020204" pitchFamily="34" charset="0"/>
              </a:rPr>
              <a:t>I/O Subsystem</a:t>
            </a:r>
            <a:endParaRPr lang="en-US" sz="2400" b="1" dirty="0"/>
          </a:p>
        </p:txBody>
      </p:sp>
      <p:sp>
        <p:nvSpPr>
          <p:cNvPr id="19" name="Text 16"/>
          <p:cNvSpPr/>
          <p:nvPr/>
        </p:nvSpPr>
        <p:spPr>
          <a:xfrm>
            <a:off x="5185326" y="7023898"/>
            <a:ext cx="5684520" cy="719614"/>
          </a:xfrm>
          <a:prstGeom prst="rect">
            <a:avLst/>
          </a:prstGeom>
          <a:noFill/>
          <a:ln/>
        </p:spPr>
        <p:txBody>
          <a:bodyPr wrap="square" lIns="0" tIns="0" rIns="0" bIns="0" rtlCol="0" anchor="t"/>
          <a:lstStyle/>
          <a:p>
            <a:pPr marL="0" indent="0">
              <a:lnSpc>
                <a:spcPts val="2800"/>
              </a:lnSpc>
              <a:buNone/>
            </a:pPr>
            <a:r>
              <a:rPr lang="en-US" sz="2000" dirty="0">
                <a:latin typeface="Arial" panose="020B0604020202020204" pitchFamily="34" charset="0"/>
                <a:ea typeface="Nobile" pitchFamily="34" charset="-122"/>
                <a:cs typeface="Arial" panose="020B0604020202020204" pitchFamily="34" charset="0"/>
              </a:rPr>
              <a:t>Quản lý truy cập và xử lý các yêu cầu I/O giữa SQL Server và các thiết bị lưu trữ.</a:t>
            </a:r>
            <a:endParaRPr lang="en-US" sz="2000" dirty="0"/>
          </a:p>
        </p:txBody>
      </p:sp>
    </p:spTree>
    <p:extLst>
      <p:ext uri="{BB962C8B-B14F-4D97-AF65-F5344CB8AC3E}">
        <p14:creationId xmlns:p14="http://schemas.microsoft.com/office/powerpoint/2010/main" val="1753804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2539960"/>
            <a:ext cx="7849791" cy="708779"/>
          </a:xfrm>
          <a:prstGeom prst="rect">
            <a:avLst/>
          </a:prstGeom>
          <a:noFill/>
          <a:ln/>
        </p:spPr>
        <p:txBody>
          <a:bodyPr wrap="none" lIns="0" tIns="0" rIns="0" bIns="0" rtlCol="0" anchor="t"/>
          <a:lstStyle/>
          <a:p>
            <a:pPr marL="0" indent="0">
              <a:lnSpc>
                <a:spcPts val="5550"/>
              </a:lnSpc>
              <a:buNone/>
            </a:pPr>
            <a:r>
              <a:rPr lang="en-US" sz="4400" dirty="0">
                <a:latin typeface="Arial" panose="020B0604020202020204" pitchFamily="34" charset="0"/>
                <a:ea typeface="Alexandria" pitchFamily="34" charset="-122"/>
                <a:cs typeface="Arial" panose="020B0604020202020204" pitchFamily="34" charset="0"/>
              </a:rPr>
              <a:t>Xác Định Yêu Cầu Hệ Thống</a:t>
            </a:r>
            <a:endParaRPr lang="en-US" sz="4400" dirty="0"/>
          </a:p>
        </p:txBody>
      </p:sp>
      <p:sp>
        <p:nvSpPr>
          <p:cNvPr id="3" name="Text 1"/>
          <p:cNvSpPr/>
          <p:nvPr/>
        </p:nvSpPr>
        <p:spPr>
          <a:xfrm>
            <a:off x="793790" y="3815715"/>
            <a:ext cx="2835235" cy="354330"/>
          </a:xfrm>
          <a:prstGeom prst="rect">
            <a:avLst/>
          </a:prstGeom>
          <a:noFill/>
          <a:ln/>
        </p:spPr>
        <p:txBody>
          <a:bodyPr wrap="none" lIns="0" tIns="0" rIns="0" bIns="0" rtlCol="0" anchor="t"/>
          <a:lstStyle/>
          <a:p>
            <a:pPr marL="457200" indent="-457200">
              <a:lnSpc>
                <a:spcPts val="2750"/>
              </a:lnSpc>
              <a:buFont typeface="+mj-lt"/>
              <a:buAutoNum type="arabicPeriod"/>
            </a:pPr>
            <a:r>
              <a:rPr lang="en-US" sz="2400" dirty="0">
                <a:latin typeface="Arial" panose="020B0604020202020204" pitchFamily="34" charset="0"/>
                <a:ea typeface="Alexandria" pitchFamily="34" charset="-122"/>
                <a:cs typeface="Arial" panose="020B0604020202020204" pitchFamily="34" charset="0"/>
              </a:rPr>
              <a:t>Yêu Cầu Chức Năng</a:t>
            </a:r>
            <a:endParaRPr lang="en-US" sz="2400" dirty="0"/>
          </a:p>
        </p:txBody>
      </p:sp>
      <p:sp>
        <p:nvSpPr>
          <p:cNvPr id="4" name="Text 2"/>
          <p:cNvSpPr/>
          <p:nvPr/>
        </p:nvSpPr>
        <p:spPr>
          <a:xfrm>
            <a:off x="793790" y="4396859"/>
            <a:ext cx="8461722" cy="1088708"/>
          </a:xfrm>
          <a:prstGeom prst="rect">
            <a:avLst/>
          </a:prstGeom>
          <a:noFill/>
          <a:ln/>
        </p:spPr>
        <p:txBody>
          <a:bodyPr wrap="square" lIns="0" tIns="0" rIns="0" bIns="0" rtlCol="0" anchor="t"/>
          <a:lstStyle/>
          <a:p>
            <a:pPr marL="0" indent="0">
              <a:lnSpc>
                <a:spcPts val="2850"/>
              </a:lnSpc>
              <a:buNone/>
            </a:pPr>
            <a:r>
              <a:rPr lang="en-US" sz="2000" dirty="0">
                <a:latin typeface="Arial" panose="020B0604020202020204" pitchFamily="34" charset="0"/>
                <a:ea typeface="Nobile" pitchFamily="34" charset="-122"/>
                <a:cs typeface="Arial" panose="020B0604020202020204" pitchFamily="34" charset="0"/>
              </a:rPr>
              <a:t>Bao gồm các chức năng chính của phần mềm, như quản lý danh mục đồng hồ, thông tin khách hàng, bảo hành, và các thông tin liên quan.</a:t>
            </a:r>
            <a:endParaRPr lang="en-US" sz="2000" dirty="0"/>
          </a:p>
        </p:txBody>
      </p:sp>
      <p:sp>
        <p:nvSpPr>
          <p:cNvPr id="5" name="Text 3"/>
          <p:cNvSpPr/>
          <p:nvPr/>
        </p:nvSpPr>
        <p:spPr>
          <a:xfrm>
            <a:off x="1890096" y="5712381"/>
            <a:ext cx="3325654" cy="354330"/>
          </a:xfrm>
          <a:prstGeom prst="rect">
            <a:avLst/>
          </a:prstGeom>
          <a:noFill/>
          <a:ln/>
        </p:spPr>
        <p:txBody>
          <a:bodyPr wrap="none" lIns="0" tIns="0" rIns="0" bIns="0" rtlCol="0" anchor="t"/>
          <a:lstStyle/>
          <a:p>
            <a:pPr marL="457200" indent="-457200">
              <a:lnSpc>
                <a:spcPts val="2750"/>
              </a:lnSpc>
              <a:buFont typeface="+mj-lt"/>
              <a:buAutoNum type="arabicPeriod" startAt="2"/>
            </a:pPr>
            <a:r>
              <a:rPr lang="en-US" sz="2400" dirty="0">
                <a:latin typeface="Arial" panose="020B0604020202020204" pitchFamily="34" charset="0"/>
                <a:ea typeface="Alexandria" pitchFamily="34" charset="-122"/>
                <a:cs typeface="Arial" panose="020B0604020202020204" pitchFamily="34" charset="0"/>
              </a:rPr>
              <a:t>Yêu Cầu Phi Chức Năng</a:t>
            </a:r>
            <a:endParaRPr lang="en-US" sz="2400" dirty="0"/>
          </a:p>
        </p:txBody>
      </p:sp>
      <p:sp>
        <p:nvSpPr>
          <p:cNvPr id="6" name="Text 4"/>
          <p:cNvSpPr/>
          <p:nvPr/>
        </p:nvSpPr>
        <p:spPr>
          <a:xfrm>
            <a:off x="1890096" y="6293525"/>
            <a:ext cx="6244709" cy="725805"/>
          </a:xfrm>
          <a:prstGeom prst="rect">
            <a:avLst/>
          </a:prstGeom>
          <a:noFill/>
          <a:ln/>
        </p:spPr>
        <p:txBody>
          <a:bodyPr wrap="square" lIns="0" tIns="0" rIns="0" bIns="0" rtlCol="0" anchor="t"/>
          <a:lstStyle/>
          <a:p>
            <a:pPr marL="0" indent="0">
              <a:lnSpc>
                <a:spcPts val="2850"/>
              </a:lnSpc>
              <a:buNone/>
            </a:pPr>
            <a:r>
              <a:rPr lang="en-US" sz="2000" dirty="0">
                <a:latin typeface="Arial" panose="020B0604020202020204" pitchFamily="34" charset="0"/>
                <a:ea typeface="Nobile" pitchFamily="34" charset="-122"/>
                <a:cs typeface="Arial" panose="020B0604020202020204" pitchFamily="34" charset="0"/>
              </a:rPr>
              <a:t>Liên quan đến các yếu tố như hiệu suất, bảo mật, khả năng mở rộng, và khả năng sử dụng của hệ thống.</a:t>
            </a:r>
            <a:endParaRPr lang="en-US" sz="2000" dirty="0"/>
          </a:p>
        </p:txBody>
      </p:sp>
      <p:sp>
        <p:nvSpPr>
          <p:cNvPr id="7" name="TextBox 6">
            <a:extLst>
              <a:ext uri="{FF2B5EF4-FFF2-40B4-BE49-F238E27FC236}">
                <a16:creationId xmlns:a16="http://schemas.microsoft.com/office/drawing/2014/main" id="{80DEDDF3-02D5-108C-0529-42EA49B94C07}"/>
              </a:ext>
            </a:extLst>
          </p:cNvPr>
          <p:cNvSpPr txBox="1"/>
          <p:nvPr/>
        </p:nvSpPr>
        <p:spPr>
          <a:xfrm>
            <a:off x="370043" y="758283"/>
            <a:ext cx="11249527" cy="830997"/>
          </a:xfrm>
          <a:prstGeom prst="rect">
            <a:avLst/>
          </a:prstGeom>
          <a:noFill/>
        </p:spPr>
        <p:txBody>
          <a:bodyPr wrap="square" rtlCol="0">
            <a:spAutoFit/>
          </a:bodyPr>
          <a:lstStyle/>
          <a:p>
            <a:r>
              <a:rPr lang="en-US" sz="4800" dirty="0" err="1"/>
              <a:t>Chương</a:t>
            </a:r>
            <a:r>
              <a:rPr lang="en-US" sz="4800" dirty="0"/>
              <a:t> 3: </a:t>
            </a:r>
            <a:r>
              <a:rPr lang="en-US" sz="4800" dirty="0" err="1"/>
              <a:t>Thực</a:t>
            </a:r>
            <a:r>
              <a:rPr lang="en-US" sz="4800" dirty="0"/>
              <a:t> </a:t>
            </a:r>
            <a:r>
              <a:rPr lang="en-US" sz="4800" dirty="0" err="1"/>
              <a:t>Hiện</a:t>
            </a:r>
            <a:r>
              <a:rPr lang="en-US" sz="4800" dirty="0"/>
              <a:t> </a:t>
            </a:r>
            <a:r>
              <a:rPr lang="en-US" sz="4800" dirty="0" err="1"/>
              <a:t>Hóa</a:t>
            </a:r>
            <a:r>
              <a:rPr lang="en-US" sz="4800" dirty="0"/>
              <a:t> </a:t>
            </a:r>
            <a:r>
              <a:rPr lang="en-US" sz="4800" dirty="0" err="1"/>
              <a:t>Nghiên</a:t>
            </a:r>
            <a:r>
              <a:rPr lang="en-US" sz="4800" dirty="0"/>
              <a:t> </a:t>
            </a:r>
            <a:r>
              <a:rPr lang="en-US" sz="4800" dirty="0" err="1"/>
              <a:t>Cứu</a:t>
            </a:r>
            <a:endParaRPr lang="en-US" sz="4800" dirty="0"/>
          </a:p>
        </p:txBody>
      </p:sp>
    </p:spTree>
    <p:extLst>
      <p:ext uri="{BB962C8B-B14F-4D97-AF65-F5344CB8AC3E}">
        <p14:creationId xmlns:p14="http://schemas.microsoft.com/office/powerpoint/2010/main" val="10938078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1329048" y="1226480"/>
            <a:ext cx="6183511" cy="708779"/>
          </a:xfrm>
          <a:prstGeom prst="rect">
            <a:avLst/>
          </a:prstGeom>
          <a:noFill/>
          <a:ln/>
        </p:spPr>
        <p:txBody>
          <a:bodyPr wrap="none" lIns="0" tIns="0" rIns="0" bIns="0" rtlCol="0" anchor="t"/>
          <a:lstStyle/>
          <a:p>
            <a:pPr marL="0" indent="0">
              <a:lnSpc>
                <a:spcPts val="5550"/>
              </a:lnSpc>
              <a:buNone/>
            </a:pPr>
            <a:r>
              <a:rPr lang="en-US" sz="3200" dirty="0">
                <a:latin typeface="Arial" panose="020B0604020202020204" pitchFamily="34" charset="0"/>
                <a:ea typeface="Alexandria" pitchFamily="34" charset="-122"/>
                <a:cs typeface="Arial" panose="020B0604020202020204" pitchFamily="34" charset="0"/>
              </a:rPr>
              <a:t>Yêu Cầu Về Sản Phẩm</a:t>
            </a:r>
            <a:endParaRPr lang="en-US" sz="3200" dirty="0"/>
          </a:p>
        </p:txBody>
      </p:sp>
      <p:sp>
        <p:nvSpPr>
          <p:cNvPr id="4" name="Shape 1"/>
          <p:cNvSpPr/>
          <p:nvPr/>
        </p:nvSpPr>
        <p:spPr>
          <a:xfrm>
            <a:off x="1329047" y="2415123"/>
            <a:ext cx="396835" cy="396835"/>
          </a:xfrm>
          <a:prstGeom prst="roundRect">
            <a:avLst>
              <a:gd name="adj" fmla="val 24007"/>
            </a:avLst>
          </a:prstGeom>
          <a:solidFill>
            <a:srgbClr val="D2DDF9"/>
          </a:solidFill>
          <a:ln w="7620">
            <a:solidFill>
              <a:srgbClr val="B8C3DF"/>
            </a:solidFill>
            <a:prstDash val="solid"/>
          </a:ln>
        </p:spPr>
        <p:txBody>
          <a:bodyPr/>
          <a:lstStyle/>
          <a:p>
            <a:r>
              <a:rPr lang="en-US" dirty="0"/>
              <a:t>1</a:t>
            </a:r>
          </a:p>
        </p:txBody>
      </p:sp>
      <p:sp>
        <p:nvSpPr>
          <p:cNvPr id="5" name="Text 2"/>
          <p:cNvSpPr/>
          <p:nvPr/>
        </p:nvSpPr>
        <p:spPr>
          <a:xfrm>
            <a:off x="1952697" y="2415123"/>
            <a:ext cx="3433342" cy="708660"/>
          </a:xfrm>
          <a:prstGeom prst="rect">
            <a:avLst/>
          </a:prstGeom>
          <a:noFill/>
          <a:ln/>
        </p:spPr>
        <p:txBody>
          <a:bodyPr wrap="square" lIns="0" tIns="0" rIns="0" bIns="0" rtlCol="0" anchor="t"/>
          <a:lstStyle/>
          <a:p>
            <a:pPr marL="0" indent="0">
              <a:lnSpc>
                <a:spcPts val="2750"/>
              </a:lnSpc>
              <a:buNone/>
            </a:pPr>
            <a:r>
              <a:rPr lang="en-US" sz="2400" dirty="0" err="1">
                <a:latin typeface="Arial" panose="020B0604020202020204" pitchFamily="34" charset="0"/>
                <a:ea typeface="Alexandria" pitchFamily="34" charset="-122"/>
                <a:cs typeface="Arial" panose="020B0604020202020204" pitchFamily="34" charset="0"/>
              </a:rPr>
              <a:t>Đơn</a:t>
            </a:r>
            <a:r>
              <a:rPr lang="en-US" sz="2400" dirty="0">
                <a:latin typeface="Arial" panose="020B0604020202020204" pitchFamily="34" charset="0"/>
                <a:ea typeface="Alexandria" pitchFamily="34" charset="-122"/>
                <a:cs typeface="Arial" panose="020B0604020202020204" pitchFamily="34" charset="0"/>
              </a:rPr>
              <a:t> </a:t>
            </a:r>
            <a:r>
              <a:rPr lang="en-US" sz="2400" dirty="0" err="1">
                <a:latin typeface="Arial" panose="020B0604020202020204" pitchFamily="34" charset="0"/>
                <a:ea typeface="Alexandria" pitchFamily="34" charset="-122"/>
                <a:cs typeface="Arial" panose="020B0604020202020204" pitchFamily="34" charset="0"/>
              </a:rPr>
              <a:t>Giản</a:t>
            </a:r>
            <a:r>
              <a:rPr lang="en-US" sz="2400" dirty="0">
                <a:latin typeface="Arial" panose="020B0604020202020204" pitchFamily="34" charset="0"/>
                <a:ea typeface="Alexandria" pitchFamily="34" charset="-122"/>
                <a:cs typeface="Arial" panose="020B0604020202020204" pitchFamily="34" charset="0"/>
              </a:rPr>
              <a:t> Hóa Quá Trình Quản Lý</a:t>
            </a:r>
            <a:endParaRPr lang="en-US" sz="2400" dirty="0"/>
          </a:p>
        </p:txBody>
      </p:sp>
      <p:sp>
        <p:nvSpPr>
          <p:cNvPr id="6" name="Text 3"/>
          <p:cNvSpPr/>
          <p:nvPr/>
        </p:nvSpPr>
        <p:spPr>
          <a:xfrm>
            <a:off x="1952697" y="3259871"/>
            <a:ext cx="4526162" cy="1097280"/>
          </a:xfrm>
          <a:prstGeom prst="rect">
            <a:avLst/>
          </a:prstGeom>
          <a:noFill/>
          <a:ln/>
        </p:spPr>
        <p:txBody>
          <a:bodyPr wrap="square" lIns="0" tIns="0" rIns="0" bIns="0" rtlCol="0" anchor="t"/>
          <a:lstStyle/>
          <a:p>
            <a:pPr marL="0" indent="0">
              <a:lnSpc>
                <a:spcPts val="2850"/>
              </a:lnSpc>
              <a:buNone/>
            </a:pPr>
            <a:r>
              <a:rPr lang="en-US" sz="2000" dirty="0">
                <a:latin typeface="Arial" panose="020B0604020202020204" pitchFamily="34" charset="0"/>
                <a:ea typeface="Nobile" pitchFamily="34" charset="-122"/>
                <a:cs typeface="Arial" panose="020B0604020202020204" pitchFamily="34" charset="0"/>
              </a:rPr>
              <a:t>Hệ thống cần được thiết kế để đơn giản hóa quá trình quản lý, với giao diện dễ nhìn và dễ thao tác.</a:t>
            </a:r>
            <a:endParaRPr lang="en-US" sz="2000" dirty="0"/>
          </a:p>
        </p:txBody>
      </p:sp>
      <p:sp>
        <p:nvSpPr>
          <p:cNvPr id="7" name="Shape 4"/>
          <p:cNvSpPr/>
          <p:nvPr/>
        </p:nvSpPr>
        <p:spPr>
          <a:xfrm>
            <a:off x="6659232" y="2415123"/>
            <a:ext cx="396835" cy="396835"/>
          </a:xfrm>
          <a:prstGeom prst="roundRect">
            <a:avLst>
              <a:gd name="adj" fmla="val 24007"/>
            </a:avLst>
          </a:prstGeom>
          <a:solidFill>
            <a:srgbClr val="D2DDF9"/>
          </a:solidFill>
          <a:ln w="7620">
            <a:solidFill>
              <a:srgbClr val="B8C3DF"/>
            </a:solidFill>
            <a:prstDash val="solid"/>
          </a:ln>
        </p:spPr>
        <p:txBody>
          <a:bodyPr/>
          <a:lstStyle/>
          <a:p>
            <a:r>
              <a:rPr lang="en-US" dirty="0"/>
              <a:t>2</a:t>
            </a:r>
          </a:p>
        </p:txBody>
      </p:sp>
      <p:sp>
        <p:nvSpPr>
          <p:cNvPr id="8" name="Text 5"/>
          <p:cNvSpPr/>
          <p:nvPr/>
        </p:nvSpPr>
        <p:spPr>
          <a:xfrm>
            <a:off x="7282881" y="2415123"/>
            <a:ext cx="2835235" cy="354330"/>
          </a:xfrm>
          <a:prstGeom prst="rect">
            <a:avLst/>
          </a:prstGeom>
          <a:noFill/>
          <a:ln/>
        </p:spPr>
        <p:txBody>
          <a:bodyPr wrap="none" lIns="0" tIns="0" rIns="0" bIns="0" rtlCol="0" anchor="t"/>
          <a:lstStyle/>
          <a:p>
            <a:pPr marL="0" indent="0">
              <a:lnSpc>
                <a:spcPts val="2750"/>
              </a:lnSpc>
              <a:buNone/>
            </a:pPr>
            <a:r>
              <a:rPr lang="en-US" sz="2400" dirty="0">
                <a:latin typeface="Arial" panose="020B0604020202020204" pitchFamily="34" charset="0"/>
                <a:ea typeface="Alexandria" pitchFamily="34" charset="-122"/>
                <a:cs typeface="Arial" panose="020B0604020202020204" pitchFamily="34" charset="0"/>
              </a:rPr>
              <a:t>Tốc Độ Vận Hành</a:t>
            </a:r>
            <a:endParaRPr lang="en-US" sz="2400" dirty="0"/>
          </a:p>
        </p:txBody>
      </p:sp>
      <p:sp>
        <p:nvSpPr>
          <p:cNvPr id="9" name="Text 6"/>
          <p:cNvSpPr/>
          <p:nvPr/>
        </p:nvSpPr>
        <p:spPr>
          <a:xfrm>
            <a:off x="7315200" y="2905542"/>
            <a:ext cx="4403498" cy="1451610"/>
          </a:xfrm>
          <a:prstGeom prst="rect">
            <a:avLst/>
          </a:prstGeom>
          <a:noFill/>
          <a:ln/>
        </p:spPr>
        <p:txBody>
          <a:bodyPr wrap="square" lIns="0" tIns="0" rIns="0" bIns="0" rtlCol="0" anchor="t"/>
          <a:lstStyle/>
          <a:p>
            <a:pPr marL="0" indent="0">
              <a:lnSpc>
                <a:spcPts val="2850"/>
              </a:lnSpc>
              <a:buNone/>
            </a:pPr>
            <a:r>
              <a:rPr lang="en-US" sz="2000" dirty="0">
                <a:latin typeface="Arial" panose="020B0604020202020204" pitchFamily="34" charset="0"/>
                <a:ea typeface="Nobile" pitchFamily="34" charset="-122"/>
                <a:cs typeface="Arial" panose="020B0604020202020204" pitchFamily="34" charset="0"/>
              </a:rPr>
              <a:t>Tốc độ luôn được đảm bảo trong quá trình vận hành, đảm bảo hiệu quả cho người dùng.</a:t>
            </a:r>
            <a:endParaRPr lang="en-US" sz="2000" dirty="0"/>
          </a:p>
        </p:txBody>
      </p:sp>
      <p:sp>
        <p:nvSpPr>
          <p:cNvPr id="10" name="Shape 7"/>
          <p:cNvSpPr/>
          <p:nvPr/>
        </p:nvSpPr>
        <p:spPr>
          <a:xfrm>
            <a:off x="1329048" y="5193446"/>
            <a:ext cx="396835" cy="396835"/>
          </a:xfrm>
          <a:prstGeom prst="roundRect">
            <a:avLst>
              <a:gd name="adj" fmla="val 24007"/>
            </a:avLst>
          </a:prstGeom>
          <a:solidFill>
            <a:srgbClr val="D2DDF9"/>
          </a:solidFill>
          <a:ln w="7620">
            <a:solidFill>
              <a:srgbClr val="B8C3DF"/>
            </a:solidFill>
            <a:prstDash val="solid"/>
          </a:ln>
        </p:spPr>
        <p:txBody>
          <a:bodyPr/>
          <a:lstStyle/>
          <a:p>
            <a:r>
              <a:rPr lang="en-US" dirty="0"/>
              <a:t>3</a:t>
            </a:r>
          </a:p>
        </p:txBody>
      </p:sp>
      <p:sp>
        <p:nvSpPr>
          <p:cNvPr id="11" name="Text 8"/>
          <p:cNvSpPr/>
          <p:nvPr/>
        </p:nvSpPr>
        <p:spPr>
          <a:xfrm>
            <a:off x="1952697" y="5193446"/>
            <a:ext cx="2835235" cy="354330"/>
          </a:xfrm>
          <a:prstGeom prst="rect">
            <a:avLst/>
          </a:prstGeom>
          <a:noFill/>
          <a:ln/>
        </p:spPr>
        <p:txBody>
          <a:bodyPr wrap="none" lIns="0" tIns="0" rIns="0" bIns="0" rtlCol="0" anchor="t"/>
          <a:lstStyle/>
          <a:p>
            <a:pPr marL="0" indent="0">
              <a:lnSpc>
                <a:spcPts val="2750"/>
              </a:lnSpc>
              <a:buNone/>
            </a:pPr>
            <a:r>
              <a:rPr lang="en-US" sz="2400" dirty="0">
                <a:latin typeface="Arial" panose="020B0604020202020204" pitchFamily="34" charset="0"/>
                <a:ea typeface="Alexandria" pitchFamily="34" charset="-122"/>
                <a:cs typeface="Arial" panose="020B0604020202020204" pitchFamily="34" charset="0"/>
              </a:rPr>
              <a:t>Độ Tin Cậy Cao</a:t>
            </a:r>
            <a:endParaRPr lang="en-US" sz="2400" dirty="0"/>
          </a:p>
        </p:txBody>
      </p:sp>
      <p:sp>
        <p:nvSpPr>
          <p:cNvPr id="12" name="Text 9"/>
          <p:cNvSpPr/>
          <p:nvPr/>
        </p:nvSpPr>
        <p:spPr>
          <a:xfrm>
            <a:off x="1952697" y="5683865"/>
            <a:ext cx="6932771" cy="725805"/>
          </a:xfrm>
          <a:prstGeom prst="rect">
            <a:avLst/>
          </a:prstGeom>
          <a:noFill/>
          <a:ln/>
        </p:spPr>
        <p:txBody>
          <a:bodyPr wrap="square" lIns="0" tIns="0" rIns="0" bIns="0" rtlCol="0" anchor="t"/>
          <a:lstStyle/>
          <a:p>
            <a:pPr marL="0" indent="0">
              <a:lnSpc>
                <a:spcPts val="2850"/>
              </a:lnSpc>
              <a:buNone/>
            </a:pPr>
            <a:r>
              <a:rPr lang="en-US" sz="2000" dirty="0">
                <a:latin typeface="Arial" panose="020B0604020202020204" pitchFamily="34" charset="0"/>
                <a:ea typeface="Nobile" pitchFamily="34" charset="-122"/>
                <a:cs typeface="Arial" panose="020B0604020202020204" pitchFamily="34" charset="0"/>
              </a:rPr>
              <a:t>Hệ thống cần có độ tin cậy cao, đảm bảo dữ liệu được lưu trữ và xử lý một cách chính xác.</a:t>
            </a:r>
            <a:endParaRPr lang="en-US" sz="2000" dirty="0"/>
          </a:p>
        </p:txBody>
      </p:sp>
      <p:sp>
        <p:nvSpPr>
          <p:cNvPr id="14" name="TextBox 13">
            <a:extLst>
              <a:ext uri="{FF2B5EF4-FFF2-40B4-BE49-F238E27FC236}">
                <a16:creationId xmlns:a16="http://schemas.microsoft.com/office/drawing/2014/main" id="{875AA8E6-AF74-6D71-8A86-905E07078AC8}"/>
              </a:ext>
            </a:extLst>
          </p:cNvPr>
          <p:cNvSpPr txBox="1"/>
          <p:nvPr/>
        </p:nvSpPr>
        <p:spPr>
          <a:xfrm>
            <a:off x="3654813" y="668601"/>
            <a:ext cx="7320774" cy="501740"/>
          </a:xfrm>
          <a:prstGeom prst="rect">
            <a:avLst/>
          </a:prstGeom>
          <a:noFill/>
        </p:spPr>
        <p:txBody>
          <a:bodyPr wrap="square">
            <a:spAutoFit/>
          </a:bodyPr>
          <a:lstStyle/>
          <a:p>
            <a:pPr marL="0" indent="0">
              <a:lnSpc>
                <a:spcPts val="2750"/>
              </a:lnSpc>
              <a:buNone/>
            </a:pPr>
            <a:r>
              <a:rPr lang="en-US" sz="4800" dirty="0" err="1">
                <a:latin typeface="Arial" panose="020B0604020202020204" pitchFamily="34" charset="0"/>
                <a:ea typeface="Alexandria" pitchFamily="34" charset="-122"/>
                <a:cs typeface="Arial" panose="020B0604020202020204" pitchFamily="34" charset="0"/>
              </a:rPr>
              <a:t>Yêu</a:t>
            </a:r>
            <a:r>
              <a:rPr lang="en-US" sz="4800" dirty="0">
                <a:latin typeface="Arial" panose="020B0604020202020204" pitchFamily="34" charset="0"/>
                <a:ea typeface="Alexandria" pitchFamily="34" charset="-122"/>
                <a:cs typeface="Arial" panose="020B0604020202020204" pitchFamily="34" charset="0"/>
              </a:rPr>
              <a:t> </a:t>
            </a:r>
            <a:r>
              <a:rPr lang="en-US" sz="4800" dirty="0" err="1">
                <a:latin typeface="Arial" panose="020B0604020202020204" pitchFamily="34" charset="0"/>
                <a:ea typeface="Alexandria" pitchFamily="34" charset="-122"/>
                <a:cs typeface="Arial" panose="020B0604020202020204" pitchFamily="34" charset="0"/>
              </a:rPr>
              <a:t>Cầu</a:t>
            </a:r>
            <a:r>
              <a:rPr lang="en-US" sz="4800" dirty="0">
                <a:latin typeface="Arial" panose="020B0604020202020204" pitchFamily="34" charset="0"/>
                <a:ea typeface="Alexandria" pitchFamily="34" charset="-122"/>
                <a:cs typeface="Arial" panose="020B0604020202020204" pitchFamily="34" charset="0"/>
              </a:rPr>
              <a:t> Phi </a:t>
            </a:r>
            <a:r>
              <a:rPr lang="en-US" sz="4800" dirty="0" err="1">
                <a:latin typeface="Arial" panose="020B0604020202020204" pitchFamily="34" charset="0"/>
                <a:ea typeface="Alexandria" pitchFamily="34" charset="-122"/>
                <a:cs typeface="Arial" panose="020B0604020202020204" pitchFamily="34" charset="0"/>
              </a:rPr>
              <a:t>Chức</a:t>
            </a:r>
            <a:r>
              <a:rPr lang="en-US" sz="4800" dirty="0">
                <a:latin typeface="Arial" panose="020B0604020202020204" pitchFamily="34" charset="0"/>
                <a:ea typeface="Alexandria" pitchFamily="34" charset="-122"/>
                <a:cs typeface="Arial" panose="020B0604020202020204" pitchFamily="34" charset="0"/>
              </a:rPr>
              <a:t> </a:t>
            </a:r>
            <a:r>
              <a:rPr lang="en-US" sz="4800" dirty="0" err="1">
                <a:latin typeface="Arial" panose="020B0604020202020204" pitchFamily="34" charset="0"/>
                <a:ea typeface="Alexandria" pitchFamily="34" charset="-122"/>
                <a:cs typeface="Arial" panose="020B0604020202020204" pitchFamily="34" charset="0"/>
              </a:rPr>
              <a:t>Năng</a:t>
            </a:r>
            <a:endParaRPr lang="en-US" sz="4800" dirty="0"/>
          </a:p>
        </p:txBody>
      </p:sp>
    </p:spTree>
    <p:extLst>
      <p:ext uri="{BB962C8B-B14F-4D97-AF65-F5344CB8AC3E}">
        <p14:creationId xmlns:p14="http://schemas.microsoft.com/office/powerpoint/2010/main" val="16050098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275397"/>
            <a:ext cx="6193631" cy="708779"/>
          </a:xfrm>
          <a:prstGeom prst="rect">
            <a:avLst/>
          </a:prstGeom>
          <a:noFill/>
          <a:ln/>
        </p:spPr>
        <p:txBody>
          <a:bodyPr wrap="none" lIns="0" tIns="0" rIns="0" bIns="0" rtlCol="0" anchor="t"/>
          <a:lstStyle/>
          <a:p>
            <a:pPr marL="0" indent="0">
              <a:lnSpc>
                <a:spcPts val="5550"/>
              </a:lnSpc>
              <a:buNone/>
            </a:pPr>
            <a:r>
              <a:rPr lang="en-US" sz="3200" dirty="0">
                <a:latin typeface="Arial" panose="020B0604020202020204" pitchFamily="34" charset="0"/>
                <a:ea typeface="Alexandria" pitchFamily="34" charset="-122"/>
                <a:cs typeface="Arial" panose="020B0604020202020204" pitchFamily="34" charset="0"/>
              </a:rPr>
              <a:t>Yêu Cầu Từ Bên Ngoài</a:t>
            </a:r>
            <a:endParaRPr lang="en-US" sz="3200" dirty="0"/>
          </a:p>
        </p:txBody>
      </p:sp>
      <p:sp>
        <p:nvSpPr>
          <p:cNvPr id="4" name="Shape 1"/>
          <p:cNvSpPr/>
          <p:nvPr/>
        </p:nvSpPr>
        <p:spPr>
          <a:xfrm>
            <a:off x="365492" y="2406610"/>
            <a:ext cx="396835" cy="396835"/>
          </a:xfrm>
          <a:prstGeom prst="roundRect">
            <a:avLst>
              <a:gd name="adj" fmla="val 24007"/>
            </a:avLst>
          </a:prstGeom>
          <a:solidFill>
            <a:srgbClr val="D2DDF9"/>
          </a:solidFill>
          <a:ln w="7620">
            <a:solidFill>
              <a:srgbClr val="B8C3DF"/>
            </a:solidFill>
            <a:prstDash val="solid"/>
          </a:ln>
        </p:spPr>
        <p:txBody>
          <a:bodyPr/>
          <a:lstStyle/>
          <a:p>
            <a:r>
              <a:rPr lang="en-US" dirty="0"/>
              <a:t>1</a:t>
            </a:r>
          </a:p>
        </p:txBody>
      </p:sp>
      <p:sp>
        <p:nvSpPr>
          <p:cNvPr id="5" name="Text 2"/>
          <p:cNvSpPr/>
          <p:nvPr/>
        </p:nvSpPr>
        <p:spPr>
          <a:xfrm>
            <a:off x="989141" y="2406610"/>
            <a:ext cx="2835235" cy="354330"/>
          </a:xfrm>
          <a:prstGeom prst="rect">
            <a:avLst/>
          </a:prstGeom>
          <a:noFill/>
          <a:ln/>
        </p:spPr>
        <p:txBody>
          <a:bodyPr wrap="none" lIns="0" tIns="0" rIns="0" bIns="0" rtlCol="0" anchor="t"/>
          <a:lstStyle/>
          <a:p>
            <a:pPr marL="0" indent="0">
              <a:lnSpc>
                <a:spcPts val="2750"/>
              </a:lnSpc>
              <a:buNone/>
            </a:pPr>
            <a:r>
              <a:rPr lang="en-US" sz="2400" dirty="0">
                <a:latin typeface="Arial" panose="020B0604020202020204" pitchFamily="34" charset="0"/>
                <a:ea typeface="Alexandria" pitchFamily="34" charset="-122"/>
                <a:cs typeface="Arial" panose="020B0604020202020204" pitchFamily="34" charset="0"/>
              </a:rPr>
              <a:t>Bảo Mật Thông Tin</a:t>
            </a:r>
            <a:endParaRPr lang="en-US" sz="2400" dirty="0"/>
          </a:p>
        </p:txBody>
      </p:sp>
      <p:sp>
        <p:nvSpPr>
          <p:cNvPr id="6" name="Text 3"/>
          <p:cNvSpPr/>
          <p:nvPr/>
        </p:nvSpPr>
        <p:spPr>
          <a:xfrm>
            <a:off x="989141" y="2897029"/>
            <a:ext cx="7485786" cy="1552308"/>
          </a:xfrm>
          <a:prstGeom prst="rect">
            <a:avLst/>
          </a:prstGeom>
          <a:noFill/>
          <a:ln/>
        </p:spPr>
        <p:txBody>
          <a:bodyPr wrap="square" lIns="0" tIns="0" rIns="0" bIns="0" rtlCol="0" anchor="t"/>
          <a:lstStyle/>
          <a:p>
            <a:pPr marL="0" indent="0">
              <a:lnSpc>
                <a:spcPts val="2850"/>
              </a:lnSpc>
              <a:buNone/>
            </a:pPr>
            <a:r>
              <a:rPr lang="en-US" sz="2000" dirty="0">
                <a:latin typeface="Arial" panose="020B0604020202020204" pitchFamily="34" charset="0"/>
                <a:ea typeface="Nobile" pitchFamily="34" charset="-122"/>
                <a:cs typeface="Arial" panose="020B0604020202020204" pitchFamily="34" charset="0"/>
              </a:rPr>
              <a:t>Hệ thống không được để lộ thông tin của khách hàng, đảm bảo bảo mật dữ liệu cá nhân.</a:t>
            </a:r>
            <a:endParaRPr lang="en-US" sz="2000" dirty="0"/>
          </a:p>
        </p:txBody>
      </p:sp>
      <p:sp>
        <p:nvSpPr>
          <p:cNvPr id="7" name="Shape 4"/>
          <p:cNvSpPr/>
          <p:nvPr/>
        </p:nvSpPr>
        <p:spPr>
          <a:xfrm>
            <a:off x="360997" y="4132070"/>
            <a:ext cx="396835" cy="396835"/>
          </a:xfrm>
          <a:prstGeom prst="roundRect">
            <a:avLst>
              <a:gd name="adj" fmla="val 24007"/>
            </a:avLst>
          </a:prstGeom>
          <a:solidFill>
            <a:srgbClr val="D2DDF9"/>
          </a:solidFill>
          <a:ln w="7620">
            <a:solidFill>
              <a:srgbClr val="B8C3DF"/>
            </a:solidFill>
            <a:prstDash val="solid"/>
          </a:ln>
        </p:spPr>
        <p:txBody>
          <a:bodyPr/>
          <a:lstStyle/>
          <a:p>
            <a:r>
              <a:rPr lang="en-US" dirty="0"/>
              <a:t>2</a:t>
            </a:r>
          </a:p>
        </p:txBody>
      </p:sp>
      <p:sp>
        <p:nvSpPr>
          <p:cNvPr id="8" name="Text 5"/>
          <p:cNvSpPr/>
          <p:nvPr/>
        </p:nvSpPr>
        <p:spPr>
          <a:xfrm>
            <a:off x="984646" y="4132070"/>
            <a:ext cx="3268028" cy="490419"/>
          </a:xfrm>
          <a:prstGeom prst="rect">
            <a:avLst/>
          </a:prstGeom>
          <a:noFill/>
          <a:ln/>
        </p:spPr>
        <p:txBody>
          <a:bodyPr wrap="square" lIns="0" tIns="0" rIns="0" bIns="0" rtlCol="0" anchor="t"/>
          <a:lstStyle/>
          <a:p>
            <a:pPr marL="0" indent="0">
              <a:lnSpc>
                <a:spcPts val="2750"/>
              </a:lnSpc>
              <a:buNone/>
            </a:pPr>
            <a:r>
              <a:rPr lang="en-US" sz="2400" dirty="0">
                <a:latin typeface="Arial" panose="020B0604020202020204" pitchFamily="34" charset="0"/>
                <a:ea typeface="Alexandria" pitchFamily="34" charset="-122"/>
                <a:cs typeface="Arial" panose="020B0604020202020204" pitchFamily="34" charset="0"/>
              </a:rPr>
              <a:t>Chất Lượng Sản Phẩm</a:t>
            </a:r>
            <a:endParaRPr lang="en-US" sz="2400" dirty="0"/>
          </a:p>
        </p:txBody>
      </p:sp>
      <p:sp>
        <p:nvSpPr>
          <p:cNvPr id="9" name="Text 6"/>
          <p:cNvSpPr/>
          <p:nvPr/>
        </p:nvSpPr>
        <p:spPr>
          <a:xfrm>
            <a:off x="984646" y="4622490"/>
            <a:ext cx="7624095" cy="1061888"/>
          </a:xfrm>
          <a:prstGeom prst="rect">
            <a:avLst/>
          </a:prstGeom>
          <a:noFill/>
          <a:ln/>
        </p:spPr>
        <p:txBody>
          <a:bodyPr wrap="square" lIns="0" tIns="0" rIns="0" bIns="0" rtlCol="0" anchor="t"/>
          <a:lstStyle/>
          <a:p>
            <a:pPr marL="0" indent="0">
              <a:lnSpc>
                <a:spcPts val="2850"/>
              </a:lnSpc>
              <a:buNone/>
            </a:pPr>
            <a:r>
              <a:rPr lang="en-US" sz="2000" dirty="0">
                <a:latin typeface="Arial" panose="020B0604020202020204" pitchFamily="34" charset="0"/>
                <a:ea typeface="Nobile" pitchFamily="34" charset="-122"/>
                <a:cs typeface="Arial" panose="020B0604020202020204" pitchFamily="34" charset="0"/>
              </a:rPr>
              <a:t>Phía khách hàng không chấp nhận sản phẩm chậm quá 1 ngày, sản phẩm không đảm bảo chất lượng, không đúng theo yêu cầu.</a:t>
            </a:r>
            <a:endParaRPr lang="en-US" sz="2000" dirty="0"/>
          </a:p>
        </p:txBody>
      </p:sp>
      <p:sp>
        <p:nvSpPr>
          <p:cNvPr id="10" name="Shape 7"/>
          <p:cNvSpPr/>
          <p:nvPr/>
        </p:nvSpPr>
        <p:spPr>
          <a:xfrm>
            <a:off x="372250" y="5867413"/>
            <a:ext cx="396835" cy="396835"/>
          </a:xfrm>
          <a:prstGeom prst="roundRect">
            <a:avLst>
              <a:gd name="adj" fmla="val 24007"/>
            </a:avLst>
          </a:prstGeom>
          <a:solidFill>
            <a:srgbClr val="D2DDF9"/>
          </a:solidFill>
          <a:ln w="7620">
            <a:solidFill>
              <a:srgbClr val="B8C3DF"/>
            </a:solidFill>
            <a:prstDash val="solid"/>
          </a:ln>
        </p:spPr>
        <p:txBody>
          <a:bodyPr/>
          <a:lstStyle/>
          <a:p>
            <a:r>
              <a:rPr lang="en-US" dirty="0"/>
              <a:t>3</a:t>
            </a:r>
          </a:p>
        </p:txBody>
      </p:sp>
      <p:sp>
        <p:nvSpPr>
          <p:cNvPr id="11" name="Text 8"/>
          <p:cNvSpPr/>
          <p:nvPr/>
        </p:nvSpPr>
        <p:spPr>
          <a:xfrm>
            <a:off x="995899" y="5867413"/>
            <a:ext cx="2835235" cy="354330"/>
          </a:xfrm>
          <a:prstGeom prst="rect">
            <a:avLst/>
          </a:prstGeom>
          <a:noFill/>
          <a:ln/>
        </p:spPr>
        <p:txBody>
          <a:bodyPr wrap="none" lIns="0" tIns="0" rIns="0" bIns="0" rtlCol="0" anchor="t"/>
          <a:lstStyle/>
          <a:p>
            <a:pPr marL="0" indent="0">
              <a:lnSpc>
                <a:spcPts val="2750"/>
              </a:lnSpc>
              <a:buNone/>
            </a:pPr>
            <a:r>
              <a:rPr lang="en-US" sz="2400" dirty="0">
                <a:latin typeface="Arial" panose="020B0604020202020204" pitchFamily="34" charset="0"/>
                <a:ea typeface="Alexandria" pitchFamily="34" charset="-122"/>
                <a:cs typeface="Arial" panose="020B0604020202020204" pitchFamily="34" charset="0"/>
              </a:rPr>
              <a:t>Bảo Hành</a:t>
            </a:r>
            <a:endParaRPr lang="en-US" sz="2400" dirty="0"/>
          </a:p>
        </p:txBody>
      </p:sp>
      <p:sp>
        <p:nvSpPr>
          <p:cNvPr id="12" name="Text 9"/>
          <p:cNvSpPr/>
          <p:nvPr/>
        </p:nvSpPr>
        <p:spPr>
          <a:xfrm>
            <a:off x="995899" y="6357831"/>
            <a:ext cx="7612842" cy="725805"/>
          </a:xfrm>
          <a:prstGeom prst="rect">
            <a:avLst/>
          </a:prstGeom>
          <a:noFill/>
          <a:ln/>
        </p:spPr>
        <p:txBody>
          <a:bodyPr wrap="square" lIns="0" tIns="0" rIns="0" bIns="0" rtlCol="0" anchor="t"/>
          <a:lstStyle/>
          <a:p>
            <a:pPr marL="0" indent="0">
              <a:lnSpc>
                <a:spcPts val="2850"/>
              </a:lnSpc>
              <a:buNone/>
            </a:pPr>
            <a:r>
              <a:rPr lang="en-US" sz="2000" dirty="0">
                <a:latin typeface="Arial" panose="020B0604020202020204" pitchFamily="34" charset="0"/>
                <a:ea typeface="Nobile" pitchFamily="34" charset="-122"/>
                <a:cs typeface="Arial" panose="020B0604020202020204" pitchFamily="34" charset="0"/>
              </a:rPr>
              <a:t>Nếu lỗi trong thời gian bảo hành, phía dự án phải chịu mọi chi phí về bảo trì và thiệt hại do lỗi gây ra.</a:t>
            </a:r>
            <a:endParaRPr lang="en-US" sz="2000" dirty="0"/>
          </a:p>
        </p:txBody>
      </p:sp>
      <p:sp>
        <p:nvSpPr>
          <p:cNvPr id="14" name="TextBox 13">
            <a:extLst>
              <a:ext uri="{FF2B5EF4-FFF2-40B4-BE49-F238E27FC236}">
                <a16:creationId xmlns:a16="http://schemas.microsoft.com/office/drawing/2014/main" id="{53E579C6-15EA-BF3C-90B5-F61BDBEE0C57}"/>
              </a:ext>
            </a:extLst>
          </p:cNvPr>
          <p:cNvSpPr txBox="1"/>
          <p:nvPr/>
        </p:nvSpPr>
        <p:spPr>
          <a:xfrm>
            <a:off x="1648729" y="593640"/>
            <a:ext cx="7320774" cy="501740"/>
          </a:xfrm>
          <a:prstGeom prst="rect">
            <a:avLst/>
          </a:prstGeom>
          <a:noFill/>
        </p:spPr>
        <p:txBody>
          <a:bodyPr wrap="square">
            <a:spAutoFit/>
          </a:bodyPr>
          <a:lstStyle/>
          <a:p>
            <a:pPr marL="0" indent="0">
              <a:lnSpc>
                <a:spcPts val="2750"/>
              </a:lnSpc>
              <a:buNone/>
            </a:pPr>
            <a:r>
              <a:rPr lang="en-US" sz="4800" dirty="0" err="1">
                <a:latin typeface="Arial" panose="020B0604020202020204" pitchFamily="34" charset="0"/>
                <a:ea typeface="Alexandria" pitchFamily="34" charset="-122"/>
                <a:cs typeface="Arial" panose="020B0604020202020204" pitchFamily="34" charset="0"/>
              </a:rPr>
              <a:t>Yêu</a:t>
            </a:r>
            <a:r>
              <a:rPr lang="en-US" sz="4800" dirty="0">
                <a:latin typeface="Arial" panose="020B0604020202020204" pitchFamily="34" charset="0"/>
                <a:ea typeface="Alexandria" pitchFamily="34" charset="-122"/>
                <a:cs typeface="Arial" panose="020B0604020202020204" pitchFamily="34" charset="0"/>
              </a:rPr>
              <a:t> </a:t>
            </a:r>
            <a:r>
              <a:rPr lang="en-US" sz="4800" dirty="0" err="1">
                <a:latin typeface="Arial" panose="020B0604020202020204" pitchFamily="34" charset="0"/>
                <a:ea typeface="Alexandria" pitchFamily="34" charset="-122"/>
                <a:cs typeface="Arial" panose="020B0604020202020204" pitchFamily="34" charset="0"/>
              </a:rPr>
              <a:t>Cầu</a:t>
            </a:r>
            <a:r>
              <a:rPr lang="en-US" sz="4800" dirty="0">
                <a:latin typeface="Arial" panose="020B0604020202020204" pitchFamily="34" charset="0"/>
                <a:ea typeface="Alexandria" pitchFamily="34" charset="-122"/>
                <a:cs typeface="Arial" panose="020B0604020202020204" pitchFamily="34" charset="0"/>
              </a:rPr>
              <a:t> Phi </a:t>
            </a:r>
            <a:r>
              <a:rPr lang="en-US" sz="4800" dirty="0" err="1">
                <a:latin typeface="Arial" panose="020B0604020202020204" pitchFamily="34" charset="0"/>
                <a:ea typeface="Alexandria" pitchFamily="34" charset="-122"/>
                <a:cs typeface="Arial" panose="020B0604020202020204" pitchFamily="34" charset="0"/>
              </a:rPr>
              <a:t>Chức</a:t>
            </a:r>
            <a:r>
              <a:rPr lang="en-US" sz="4800" dirty="0">
                <a:latin typeface="Arial" panose="020B0604020202020204" pitchFamily="34" charset="0"/>
                <a:ea typeface="Alexandria" pitchFamily="34" charset="-122"/>
                <a:cs typeface="Arial" panose="020B0604020202020204" pitchFamily="34" charset="0"/>
              </a:rPr>
              <a:t> </a:t>
            </a:r>
            <a:r>
              <a:rPr lang="en-US" sz="4800" dirty="0" err="1">
                <a:latin typeface="Arial" panose="020B0604020202020204" pitchFamily="34" charset="0"/>
                <a:ea typeface="Alexandria" pitchFamily="34" charset="-122"/>
                <a:cs typeface="Arial" panose="020B0604020202020204" pitchFamily="34" charset="0"/>
              </a:rPr>
              <a:t>Năng</a:t>
            </a:r>
            <a:endParaRPr lang="en-US" sz="4800" dirty="0"/>
          </a:p>
        </p:txBody>
      </p:sp>
    </p:spTree>
    <p:extLst>
      <p:ext uri="{BB962C8B-B14F-4D97-AF65-F5344CB8AC3E}">
        <p14:creationId xmlns:p14="http://schemas.microsoft.com/office/powerpoint/2010/main" val="41852537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pic>
        <p:nvPicPr>
          <p:cNvPr id="3" name="Image 1" descr="preencoded.png"/>
          <p:cNvPicPr>
            <a:picLocks noChangeAspect="1"/>
          </p:cNvPicPr>
          <p:nvPr/>
        </p:nvPicPr>
        <p:blipFill>
          <a:blip r:embed="rId4"/>
          <a:stretch>
            <a:fillRect/>
          </a:stretch>
        </p:blipFill>
        <p:spPr>
          <a:xfrm>
            <a:off x="283488" y="1458635"/>
            <a:ext cx="4919305" cy="5312331"/>
          </a:xfrm>
          <a:prstGeom prst="rect">
            <a:avLst/>
          </a:prstGeom>
        </p:spPr>
      </p:pic>
      <p:sp>
        <p:nvSpPr>
          <p:cNvPr id="4" name="Text 0"/>
          <p:cNvSpPr/>
          <p:nvPr/>
        </p:nvSpPr>
        <p:spPr>
          <a:xfrm>
            <a:off x="6280190" y="2766774"/>
            <a:ext cx="5877878" cy="708779"/>
          </a:xfrm>
          <a:prstGeom prst="rect">
            <a:avLst/>
          </a:prstGeom>
          <a:noFill/>
          <a:ln/>
        </p:spPr>
        <p:txBody>
          <a:bodyPr wrap="none" lIns="0" tIns="0" rIns="0" bIns="0" rtlCol="0" anchor="t"/>
          <a:lstStyle/>
          <a:p>
            <a:pPr marL="0" indent="0">
              <a:lnSpc>
                <a:spcPts val="5550"/>
              </a:lnSpc>
              <a:buNone/>
            </a:pPr>
            <a:r>
              <a:rPr lang="en-US" sz="4800" dirty="0">
                <a:solidFill>
                  <a:srgbClr val="1B1B27"/>
                </a:solidFill>
                <a:latin typeface="Arial" panose="020B0604020202020204" pitchFamily="34" charset="0"/>
                <a:ea typeface="Alexandria" pitchFamily="34" charset="-122"/>
                <a:cs typeface="Arial" panose="020B0604020202020204" pitchFamily="34" charset="0"/>
              </a:rPr>
              <a:t>Sơ Đồ Luồng Dữ Liệu</a:t>
            </a:r>
            <a:endParaRPr lang="en-US" sz="4800" dirty="0"/>
          </a:p>
        </p:txBody>
      </p:sp>
      <p:pic>
        <p:nvPicPr>
          <p:cNvPr id="5" name="Image 2" descr="preencoded.png"/>
          <p:cNvPicPr>
            <a:picLocks noChangeAspect="1"/>
          </p:cNvPicPr>
          <p:nvPr/>
        </p:nvPicPr>
        <p:blipFill>
          <a:blip r:embed="rId5"/>
          <a:stretch>
            <a:fillRect/>
          </a:stretch>
        </p:blipFill>
        <p:spPr>
          <a:xfrm>
            <a:off x="6280190" y="3815715"/>
            <a:ext cx="566976" cy="566976"/>
          </a:xfrm>
          <a:prstGeom prst="rect">
            <a:avLst/>
          </a:prstGeom>
        </p:spPr>
      </p:pic>
      <p:sp>
        <p:nvSpPr>
          <p:cNvPr id="6" name="Text 1"/>
          <p:cNvSpPr/>
          <p:nvPr/>
        </p:nvSpPr>
        <p:spPr>
          <a:xfrm>
            <a:off x="6280190" y="4609505"/>
            <a:ext cx="2835235" cy="354330"/>
          </a:xfrm>
          <a:prstGeom prst="rect">
            <a:avLst/>
          </a:prstGeom>
          <a:noFill/>
          <a:ln/>
        </p:spPr>
        <p:txBody>
          <a:bodyPr wrap="none" lIns="0" tIns="0" rIns="0" bIns="0" rtlCol="0" anchor="t"/>
          <a:lstStyle/>
          <a:p>
            <a:pPr marL="0" indent="0" algn="l">
              <a:lnSpc>
                <a:spcPts val="2750"/>
              </a:lnSpc>
              <a:buNone/>
            </a:pPr>
            <a:r>
              <a:rPr lang="en-US" sz="2400" b="1" dirty="0">
                <a:solidFill>
                  <a:srgbClr val="404155"/>
                </a:solidFill>
                <a:latin typeface="Arial" panose="020B0604020202020204" pitchFamily="34" charset="0"/>
                <a:ea typeface="Alexandria" pitchFamily="34" charset="-122"/>
                <a:cs typeface="Arial" panose="020B0604020202020204" pitchFamily="34" charset="0"/>
              </a:rPr>
              <a:t>Quản Trị Viên</a:t>
            </a:r>
            <a:endParaRPr lang="en-US" sz="2400" b="1" dirty="0"/>
          </a:p>
        </p:txBody>
      </p:sp>
      <p:sp>
        <p:nvSpPr>
          <p:cNvPr id="7" name="Text 2"/>
          <p:cNvSpPr/>
          <p:nvPr/>
        </p:nvSpPr>
        <p:spPr>
          <a:xfrm>
            <a:off x="6280190" y="5099923"/>
            <a:ext cx="7556421" cy="362903"/>
          </a:xfrm>
          <a:prstGeom prst="rect">
            <a:avLst/>
          </a:prstGeom>
          <a:noFill/>
          <a:ln/>
        </p:spPr>
        <p:txBody>
          <a:bodyPr wrap="none" lIns="0" tIns="0" rIns="0" bIns="0" rtlCol="0" anchor="t"/>
          <a:lstStyle/>
          <a:p>
            <a:pPr marL="0" indent="0" algn="l">
              <a:lnSpc>
                <a:spcPts val="2850"/>
              </a:lnSpc>
              <a:buNone/>
            </a:pPr>
            <a:r>
              <a:rPr lang="en-US" sz="2000" dirty="0">
                <a:solidFill>
                  <a:srgbClr val="404155"/>
                </a:solidFill>
                <a:latin typeface="Arial" panose="020B0604020202020204" pitchFamily="34" charset="0"/>
                <a:ea typeface="Nobile" pitchFamily="34" charset="-122"/>
                <a:cs typeface="Arial" panose="020B0604020202020204" pitchFamily="34" charset="0"/>
              </a:rPr>
              <a:t>Thực hiện tất cả các chức năng quản lý.</a:t>
            </a:r>
            <a:endParaRPr lang="en-US" sz="2000" dirty="0"/>
          </a:p>
        </p:txBody>
      </p:sp>
    </p:spTree>
    <p:extLst>
      <p:ext uri="{BB962C8B-B14F-4D97-AF65-F5344CB8AC3E}">
        <p14:creationId xmlns:p14="http://schemas.microsoft.com/office/powerpoint/2010/main" val="7146940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466487"/>
            <a:ext cx="5670590" cy="708779"/>
          </a:xfrm>
          <a:prstGeom prst="rect">
            <a:avLst/>
          </a:prstGeom>
          <a:noFill/>
          <a:ln/>
        </p:spPr>
        <p:txBody>
          <a:bodyPr wrap="none" lIns="0" tIns="0" rIns="0" bIns="0" rtlCol="0" anchor="t"/>
          <a:lstStyle/>
          <a:p>
            <a:pPr marL="0" indent="0">
              <a:lnSpc>
                <a:spcPts val="5550"/>
              </a:lnSpc>
              <a:buNone/>
            </a:pPr>
            <a:r>
              <a:rPr lang="en-US" sz="4800" dirty="0">
                <a:solidFill>
                  <a:srgbClr val="1B1B27"/>
                </a:solidFill>
                <a:latin typeface="Arial" panose="020B0604020202020204" pitchFamily="34" charset="0"/>
                <a:ea typeface="Alexandria" pitchFamily="34" charset="-122"/>
                <a:cs typeface="Arial" panose="020B0604020202020204" pitchFamily="34" charset="0"/>
              </a:rPr>
              <a:t>Mô Hình ERD</a:t>
            </a:r>
            <a:endParaRPr lang="en-US" sz="4800" dirty="0"/>
          </a:p>
        </p:txBody>
      </p:sp>
      <p:pic>
        <p:nvPicPr>
          <p:cNvPr id="5" name="Picture 4">
            <a:extLst>
              <a:ext uri="{FF2B5EF4-FFF2-40B4-BE49-F238E27FC236}">
                <a16:creationId xmlns:a16="http://schemas.microsoft.com/office/drawing/2014/main" id="{9CE791A8-9A5E-72B7-4D63-737BF0A3F81B}"/>
              </a:ext>
            </a:extLst>
          </p:cNvPr>
          <p:cNvPicPr>
            <a:picLocks noChangeAspect="1"/>
          </p:cNvPicPr>
          <p:nvPr/>
        </p:nvPicPr>
        <p:blipFill>
          <a:blip r:embed="rId3"/>
          <a:stretch>
            <a:fillRect/>
          </a:stretch>
        </p:blipFill>
        <p:spPr>
          <a:xfrm>
            <a:off x="3164523" y="1018473"/>
            <a:ext cx="8078327" cy="6744640"/>
          </a:xfrm>
          <a:prstGeom prst="rect">
            <a:avLst/>
          </a:prstGeom>
        </p:spPr>
      </p:pic>
    </p:spTree>
    <p:extLst>
      <p:ext uri="{BB962C8B-B14F-4D97-AF65-F5344CB8AC3E}">
        <p14:creationId xmlns:p14="http://schemas.microsoft.com/office/powerpoint/2010/main" val="9371399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332858"/>
            <a:ext cx="6345674" cy="708779"/>
          </a:xfrm>
          <a:prstGeom prst="rect">
            <a:avLst/>
          </a:prstGeom>
          <a:noFill/>
          <a:ln/>
        </p:spPr>
        <p:txBody>
          <a:bodyPr wrap="none" lIns="0" tIns="0" rIns="0" bIns="0" rtlCol="0" anchor="t"/>
          <a:lstStyle/>
          <a:p>
            <a:pPr marL="0" indent="0">
              <a:lnSpc>
                <a:spcPts val="5550"/>
              </a:lnSpc>
              <a:buNone/>
            </a:pPr>
            <a:r>
              <a:rPr lang="en-US" sz="4800" dirty="0">
                <a:solidFill>
                  <a:srgbClr val="1B1B27"/>
                </a:solidFill>
                <a:latin typeface="Arial" panose="020B0604020202020204" pitchFamily="34" charset="0"/>
                <a:ea typeface="Alexandria" pitchFamily="34" charset="-122"/>
                <a:cs typeface="Arial" panose="020B0604020202020204" pitchFamily="34" charset="0"/>
              </a:rPr>
              <a:t>Mô Hình Dữ Liệu Logic</a:t>
            </a:r>
            <a:endParaRPr lang="en-US" sz="4800" dirty="0"/>
          </a:p>
        </p:txBody>
      </p:sp>
      <p:pic>
        <p:nvPicPr>
          <p:cNvPr id="7" name="Picture 6">
            <a:extLst>
              <a:ext uri="{FF2B5EF4-FFF2-40B4-BE49-F238E27FC236}">
                <a16:creationId xmlns:a16="http://schemas.microsoft.com/office/drawing/2014/main" id="{B8DDF03F-E305-CA1B-0324-7CF3AFF4D2B1}"/>
              </a:ext>
            </a:extLst>
          </p:cNvPr>
          <p:cNvPicPr>
            <a:picLocks noChangeAspect="1"/>
          </p:cNvPicPr>
          <p:nvPr/>
        </p:nvPicPr>
        <p:blipFill>
          <a:blip r:embed="rId3"/>
          <a:stretch>
            <a:fillRect/>
          </a:stretch>
        </p:blipFill>
        <p:spPr>
          <a:xfrm>
            <a:off x="3148581" y="1041637"/>
            <a:ext cx="7981766" cy="7081415"/>
          </a:xfrm>
          <a:prstGeom prst="rect">
            <a:avLst/>
          </a:prstGeom>
        </p:spPr>
      </p:pic>
    </p:spTree>
    <p:extLst>
      <p:ext uri="{BB962C8B-B14F-4D97-AF65-F5344CB8AC3E}">
        <p14:creationId xmlns:p14="http://schemas.microsoft.com/office/powerpoint/2010/main" val="15463558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2011204"/>
            <a:ext cx="7556421" cy="2126337"/>
          </a:xfrm>
          <a:prstGeom prst="rect">
            <a:avLst/>
          </a:prstGeom>
          <a:noFill/>
          <a:ln/>
        </p:spPr>
        <p:txBody>
          <a:bodyPr wrap="square" lIns="0" tIns="0" rIns="0" bIns="0" rtlCol="0" anchor="t"/>
          <a:lstStyle/>
          <a:p>
            <a:pPr marL="0" indent="0">
              <a:lnSpc>
                <a:spcPts val="5550"/>
              </a:lnSpc>
              <a:buNone/>
            </a:pPr>
            <a:r>
              <a:rPr lang="en-US" sz="4450" dirty="0">
                <a:latin typeface="Arial" panose="020B0604020202020204" pitchFamily="34" charset="0"/>
                <a:ea typeface="Alexandria" pitchFamily="34" charset="-122"/>
                <a:cs typeface="Arial" panose="020B0604020202020204" pitchFamily="34" charset="0"/>
              </a:rPr>
              <a:t>Kết quả nghiên </a:t>
            </a:r>
            <a:r>
              <a:rPr lang="en-US" sz="4450" dirty="0" err="1">
                <a:latin typeface="Arial" panose="020B0604020202020204" pitchFamily="34" charset="0"/>
                <a:ea typeface="Alexandria" pitchFamily="34" charset="-122"/>
                <a:cs typeface="Arial" panose="020B0604020202020204" pitchFamily="34" charset="0"/>
              </a:rPr>
              <a:t>cứu</a:t>
            </a:r>
            <a:r>
              <a:rPr lang="en-US" sz="4450" dirty="0">
                <a:latin typeface="Arial" panose="020B0604020202020204" pitchFamily="34" charset="0"/>
                <a:ea typeface="Alexandria" pitchFamily="34" charset="-122"/>
                <a:cs typeface="Arial" panose="020B0604020202020204" pitchFamily="34" charset="0"/>
              </a:rPr>
              <a:t> </a:t>
            </a:r>
            <a:r>
              <a:rPr lang="en-US" sz="4450" dirty="0" err="1">
                <a:latin typeface="Arial" panose="020B0604020202020204" pitchFamily="34" charset="0"/>
                <a:ea typeface="Alexandria" pitchFamily="34" charset="-122"/>
                <a:cs typeface="Arial" panose="020B0604020202020204" pitchFamily="34" charset="0"/>
              </a:rPr>
              <a:t>phần</a:t>
            </a:r>
            <a:r>
              <a:rPr lang="en-US" sz="4450" dirty="0">
                <a:latin typeface="Arial" panose="020B0604020202020204" pitchFamily="34" charset="0"/>
                <a:ea typeface="Alexandria" pitchFamily="34" charset="-122"/>
                <a:cs typeface="Arial" panose="020B0604020202020204" pitchFamily="34" charset="0"/>
              </a:rPr>
              <a:t> mềm quản lý </a:t>
            </a:r>
            <a:r>
              <a:rPr lang="en-US" sz="4450" dirty="0" err="1">
                <a:latin typeface="Arial" panose="020B0604020202020204" pitchFamily="34" charset="0"/>
                <a:ea typeface="Alexandria" pitchFamily="34" charset="-122"/>
                <a:cs typeface="Arial" panose="020B0604020202020204" pitchFamily="34" charset="0"/>
              </a:rPr>
              <a:t>cửa</a:t>
            </a:r>
            <a:r>
              <a:rPr lang="en-US" sz="4450" dirty="0">
                <a:latin typeface="Arial" panose="020B0604020202020204" pitchFamily="34" charset="0"/>
                <a:ea typeface="Alexandria" pitchFamily="34" charset="-122"/>
                <a:cs typeface="Arial" panose="020B0604020202020204" pitchFamily="34" charset="0"/>
              </a:rPr>
              <a:t> hang </a:t>
            </a:r>
            <a:r>
              <a:rPr lang="en-US" sz="4450" dirty="0" err="1">
                <a:latin typeface="Arial" panose="020B0604020202020204" pitchFamily="34" charset="0"/>
                <a:ea typeface="Alexandria" pitchFamily="34" charset="-122"/>
                <a:cs typeface="Arial" panose="020B0604020202020204" pitchFamily="34" charset="0"/>
              </a:rPr>
              <a:t>bán</a:t>
            </a:r>
            <a:r>
              <a:rPr lang="en-US" sz="4450" dirty="0">
                <a:latin typeface="Arial" panose="020B0604020202020204" pitchFamily="34" charset="0"/>
                <a:ea typeface="Alexandria" pitchFamily="34" charset="-122"/>
                <a:cs typeface="Arial" panose="020B0604020202020204" pitchFamily="34" charset="0"/>
              </a:rPr>
              <a:t> đồng hồ</a:t>
            </a:r>
            <a:endParaRPr lang="en-US" sz="4450" dirty="0"/>
          </a:p>
        </p:txBody>
      </p:sp>
      <p:sp>
        <p:nvSpPr>
          <p:cNvPr id="5" name="Shape 2"/>
          <p:cNvSpPr/>
          <p:nvPr/>
        </p:nvSpPr>
        <p:spPr>
          <a:xfrm>
            <a:off x="6280190" y="5838468"/>
            <a:ext cx="362903" cy="362903"/>
          </a:xfrm>
          <a:prstGeom prst="roundRect">
            <a:avLst>
              <a:gd name="adj" fmla="val 25194296"/>
            </a:avLst>
          </a:prstGeom>
          <a:noFill/>
          <a:ln w="7620">
            <a:solidFill>
              <a:srgbClr val="FFFFFF"/>
            </a:solidFill>
            <a:prstDash val="solid"/>
          </a:ln>
        </p:spPr>
      </p:sp>
      <p:sp>
        <p:nvSpPr>
          <p:cNvPr id="9" name="TextBox 8">
            <a:extLst>
              <a:ext uri="{FF2B5EF4-FFF2-40B4-BE49-F238E27FC236}">
                <a16:creationId xmlns:a16="http://schemas.microsoft.com/office/drawing/2014/main" id="{81240E43-AE7F-88FC-FF8F-BE2CB6BD49C8}"/>
              </a:ext>
            </a:extLst>
          </p:cNvPr>
          <p:cNvSpPr txBox="1"/>
          <p:nvPr/>
        </p:nvSpPr>
        <p:spPr>
          <a:xfrm>
            <a:off x="6147110" y="1167290"/>
            <a:ext cx="7320774" cy="707886"/>
          </a:xfrm>
          <a:prstGeom prst="rect">
            <a:avLst/>
          </a:prstGeom>
          <a:noFill/>
        </p:spPr>
        <p:txBody>
          <a:bodyPr wrap="square">
            <a:spAutoFit/>
          </a:bodyPr>
          <a:lstStyle/>
          <a:p>
            <a:r>
              <a:rPr lang="en-US" sz="4000" dirty="0" err="1"/>
              <a:t>Chương</a:t>
            </a:r>
            <a:r>
              <a:rPr lang="en-US" sz="4000" dirty="0"/>
              <a:t> 4:</a:t>
            </a:r>
          </a:p>
        </p:txBody>
      </p:sp>
    </p:spTree>
    <p:extLst>
      <p:ext uri="{BB962C8B-B14F-4D97-AF65-F5344CB8AC3E}">
        <p14:creationId xmlns:p14="http://schemas.microsoft.com/office/powerpoint/2010/main" val="9384470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540433" y="406301"/>
            <a:ext cx="4577358" cy="572214"/>
          </a:xfrm>
          <a:prstGeom prst="rect">
            <a:avLst/>
          </a:prstGeom>
          <a:noFill/>
          <a:ln/>
        </p:spPr>
        <p:txBody>
          <a:bodyPr wrap="none" lIns="0" tIns="0" rIns="0" bIns="0" rtlCol="0" anchor="t"/>
          <a:lstStyle/>
          <a:p>
            <a:pPr marL="0" indent="0">
              <a:lnSpc>
                <a:spcPts val="4500"/>
              </a:lnSpc>
              <a:buNone/>
            </a:pPr>
            <a:r>
              <a:rPr lang="en-US" sz="4400" dirty="0">
                <a:latin typeface="Arial" panose="020B0604020202020204" pitchFamily="34" charset="0"/>
                <a:ea typeface="Alexandria" pitchFamily="34" charset="-122"/>
                <a:cs typeface="Arial" panose="020B0604020202020204" pitchFamily="34" charset="0"/>
              </a:rPr>
              <a:t>Thiết kế giao diện</a:t>
            </a:r>
            <a:endParaRPr lang="en-US" sz="4400" dirty="0"/>
          </a:p>
        </p:txBody>
      </p:sp>
      <p:pic>
        <p:nvPicPr>
          <p:cNvPr id="3" name="Image 0" descr="preencoded.png"/>
          <p:cNvPicPr>
            <a:picLocks noChangeAspect="1"/>
          </p:cNvPicPr>
          <p:nvPr/>
        </p:nvPicPr>
        <p:blipFill>
          <a:blip r:embed="rId3"/>
          <a:stretch>
            <a:fillRect/>
          </a:stretch>
        </p:blipFill>
        <p:spPr>
          <a:xfrm>
            <a:off x="908424" y="1115794"/>
            <a:ext cx="8926952" cy="4733125"/>
          </a:xfrm>
          <a:prstGeom prst="rect">
            <a:avLst/>
          </a:prstGeom>
        </p:spPr>
      </p:pic>
      <p:sp>
        <p:nvSpPr>
          <p:cNvPr id="4" name="Text 1"/>
          <p:cNvSpPr/>
          <p:nvPr/>
        </p:nvSpPr>
        <p:spPr>
          <a:xfrm>
            <a:off x="908424" y="6064751"/>
            <a:ext cx="2288619" cy="285988"/>
          </a:xfrm>
          <a:prstGeom prst="rect">
            <a:avLst/>
          </a:prstGeom>
          <a:noFill/>
          <a:ln/>
        </p:spPr>
        <p:txBody>
          <a:bodyPr wrap="none" lIns="0" tIns="0" rIns="0" bIns="0" rtlCol="0" anchor="t"/>
          <a:lstStyle/>
          <a:p>
            <a:pPr marL="0" indent="0">
              <a:lnSpc>
                <a:spcPts val="2250"/>
              </a:lnSpc>
              <a:buNone/>
            </a:pPr>
            <a:r>
              <a:rPr lang="en-US" sz="2800" dirty="0">
                <a:latin typeface="Arial" panose="020B0604020202020204" pitchFamily="34" charset="0"/>
                <a:ea typeface="Alexandria" pitchFamily="34" charset="-122"/>
                <a:cs typeface="Arial" panose="020B0604020202020204" pitchFamily="34" charset="0"/>
              </a:rPr>
              <a:t>Form Main</a:t>
            </a:r>
            <a:endParaRPr lang="en-US" sz="2800" dirty="0"/>
          </a:p>
        </p:txBody>
      </p:sp>
      <p:sp>
        <p:nvSpPr>
          <p:cNvPr id="5" name="Text 2"/>
          <p:cNvSpPr/>
          <p:nvPr/>
        </p:nvSpPr>
        <p:spPr>
          <a:xfrm>
            <a:off x="908424" y="6476334"/>
            <a:ext cx="12194259" cy="615640"/>
          </a:xfrm>
          <a:prstGeom prst="rect">
            <a:avLst/>
          </a:prstGeom>
          <a:noFill/>
          <a:ln/>
        </p:spPr>
        <p:txBody>
          <a:bodyPr wrap="none" lIns="0" tIns="0" rIns="0" bIns="0" rtlCol="0" anchor="t"/>
          <a:lstStyle/>
          <a:p>
            <a:pPr marL="0" indent="0">
              <a:lnSpc>
                <a:spcPts val="2300"/>
              </a:lnSpc>
              <a:buNone/>
            </a:pPr>
            <a:r>
              <a:rPr lang="en-US" sz="2400" dirty="0">
                <a:latin typeface="Arial" panose="020B0604020202020204" pitchFamily="34" charset="0"/>
                <a:ea typeface="Nobile" pitchFamily="34" charset="-122"/>
                <a:cs typeface="Arial" panose="020B0604020202020204" pitchFamily="34" charset="0"/>
              </a:rPr>
              <a:t>Giao diện chính của hệ thống tích hợp các menu chức năng nhằm hiển </a:t>
            </a:r>
            <a:r>
              <a:rPr lang="en-US" sz="2400" dirty="0" err="1">
                <a:latin typeface="Arial" panose="020B0604020202020204" pitchFamily="34" charset="0"/>
                <a:ea typeface="Nobile" pitchFamily="34" charset="-122"/>
                <a:cs typeface="Arial" panose="020B0604020202020204" pitchFamily="34" charset="0"/>
              </a:rPr>
              <a:t>thị</a:t>
            </a:r>
            <a:r>
              <a:rPr lang="en-US" sz="2400" dirty="0">
                <a:latin typeface="Arial" panose="020B0604020202020204" pitchFamily="34" charset="0"/>
                <a:ea typeface="Nobile" pitchFamily="34" charset="-122"/>
                <a:cs typeface="Arial" panose="020B0604020202020204" pitchFamily="34" charset="0"/>
              </a:rPr>
              <a:t> </a:t>
            </a:r>
          </a:p>
          <a:p>
            <a:pPr marL="0" indent="0">
              <a:lnSpc>
                <a:spcPts val="2300"/>
              </a:lnSpc>
              <a:buNone/>
            </a:pPr>
            <a:r>
              <a:rPr lang="en-US" sz="2400" dirty="0" err="1">
                <a:latin typeface="Arial" panose="020B0604020202020204" pitchFamily="34" charset="0"/>
                <a:ea typeface="Nobile" pitchFamily="34" charset="-122"/>
                <a:cs typeface="Arial" panose="020B0604020202020204" pitchFamily="34" charset="0"/>
              </a:rPr>
              <a:t>các</a:t>
            </a:r>
            <a:r>
              <a:rPr lang="en-US" sz="2400" dirty="0">
                <a:latin typeface="Arial" panose="020B0604020202020204" pitchFamily="34" charset="0"/>
                <a:ea typeface="Nobile" pitchFamily="34" charset="-122"/>
                <a:cs typeface="Arial" panose="020B0604020202020204" pitchFamily="34" charset="0"/>
              </a:rPr>
              <a:t> chức </a:t>
            </a:r>
            <a:r>
              <a:rPr lang="en-US" sz="2400" dirty="0" err="1">
                <a:latin typeface="Arial" panose="020B0604020202020204" pitchFamily="34" charset="0"/>
                <a:ea typeface="Nobile" pitchFamily="34" charset="-122"/>
                <a:cs typeface="Arial" panose="020B0604020202020204" pitchFamily="34" charset="0"/>
              </a:rPr>
              <a:t>năng</a:t>
            </a:r>
            <a:r>
              <a:rPr lang="en-US" sz="2400" dirty="0">
                <a:latin typeface="Arial" panose="020B0604020202020204" pitchFamily="34" charset="0"/>
                <a:ea typeface="Nobile" pitchFamily="34" charset="-122"/>
                <a:cs typeface="Arial" panose="020B0604020202020204" pitchFamily="34" charset="0"/>
              </a:rPr>
              <a:t> </a:t>
            </a:r>
            <a:r>
              <a:rPr lang="en-US" sz="2400" dirty="0" err="1">
                <a:latin typeface="Arial" panose="020B0604020202020204" pitchFamily="34" charset="0"/>
                <a:ea typeface="Nobile" pitchFamily="34" charset="-122"/>
                <a:cs typeface="Arial" panose="020B0604020202020204" pitchFamily="34" charset="0"/>
              </a:rPr>
              <a:t>mà</a:t>
            </a:r>
            <a:r>
              <a:rPr lang="en-US" sz="2400" dirty="0">
                <a:latin typeface="Arial" panose="020B0604020202020204" pitchFamily="34" charset="0"/>
                <a:ea typeface="Nobile" pitchFamily="34" charset="-122"/>
                <a:cs typeface="Arial" panose="020B0604020202020204" pitchFamily="34" charset="0"/>
              </a:rPr>
              <a:t> hệ thống của cửa hàng đồng hồ đang có.</a:t>
            </a:r>
            <a:endParaRPr lang="en-US" sz="2400" dirty="0"/>
          </a:p>
        </p:txBody>
      </p:sp>
    </p:spTree>
    <p:extLst>
      <p:ext uri="{BB962C8B-B14F-4D97-AF65-F5344CB8AC3E}">
        <p14:creationId xmlns:p14="http://schemas.microsoft.com/office/powerpoint/2010/main" val="49619875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423862" y="590312"/>
            <a:ext cx="3027878" cy="378381"/>
          </a:xfrm>
          <a:prstGeom prst="rect">
            <a:avLst/>
          </a:prstGeom>
          <a:noFill/>
          <a:ln/>
        </p:spPr>
        <p:txBody>
          <a:bodyPr wrap="none" lIns="0" tIns="0" rIns="0" bIns="0" rtlCol="0" anchor="t"/>
          <a:lstStyle/>
          <a:p>
            <a:pPr marL="0" indent="0">
              <a:lnSpc>
                <a:spcPts val="2950"/>
              </a:lnSpc>
              <a:buNone/>
            </a:pPr>
            <a:r>
              <a:rPr lang="en-US" sz="4400" dirty="0">
                <a:latin typeface="Arial" panose="020B0604020202020204" pitchFamily="34" charset="0"/>
                <a:ea typeface="Alexandria" pitchFamily="34" charset="-122"/>
                <a:cs typeface="Arial" panose="020B0604020202020204" pitchFamily="34" charset="0"/>
              </a:rPr>
              <a:t>Form Đồng Hồ</a:t>
            </a:r>
            <a:endParaRPr lang="en-US" sz="4400" dirty="0"/>
          </a:p>
        </p:txBody>
      </p:sp>
      <p:pic>
        <p:nvPicPr>
          <p:cNvPr id="3" name="Image 0" descr="preencoded.png"/>
          <p:cNvPicPr>
            <a:picLocks noChangeAspect="1"/>
          </p:cNvPicPr>
          <p:nvPr/>
        </p:nvPicPr>
        <p:blipFill>
          <a:blip r:embed="rId3"/>
          <a:stretch>
            <a:fillRect/>
          </a:stretch>
        </p:blipFill>
        <p:spPr>
          <a:xfrm>
            <a:off x="423862" y="1210865"/>
            <a:ext cx="7638470" cy="4223149"/>
          </a:xfrm>
          <a:prstGeom prst="rect">
            <a:avLst/>
          </a:prstGeom>
        </p:spPr>
      </p:pic>
      <p:sp>
        <p:nvSpPr>
          <p:cNvPr id="4" name="Text 1"/>
          <p:cNvSpPr/>
          <p:nvPr/>
        </p:nvSpPr>
        <p:spPr>
          <a:xfrm>
            <a:off x="8497345" y="1309092"/>
            <a:ext cx="1513880" cy="189309"/>
          </a:xfrm>
          <a:prstGeom prst="rect">
            <a:avLst/>
          </a:prstGeom>
          <a:noFill/>
          <a:ln/>
        </p:spPr>
        <p:txBody>
          <a:bodyPr wrap="none" lIns="0" tIns="0" rIns="0" bIns="0" rtlCol="0" anchor="t"/>
          <a:lstStyle/>
          <a:p>
            <a:pPr marL="0" indent="0">
              <a:lnSpc>
                <a:spcPts val="1450"/>
              </a:lnSpc>
              <a:buNone/>
            </a:pPr>
            <a:r>
              <a:rPr lang="en-US" sz="2400" dirty="0">
                <a:latin typeface="Arial" panose="020B0604020202020204" pitchFamily="34" charset="0"/>
                <a:ea typeface="Alexandria" pitchFamily="34" charset="-122"/>
                <a:cs typeface="Arial" panose="020B0604020202020204" pitchFamily="34" charset="0"/>
              </a:rPr>
              <a:t>Chức năng</a:t>
            </a:r>
            <a:endParaRPr lang="en-US" sz="2400" dirty="0"/>
          </a:p>
        </p:txBody>
      </p:sp>
      <p:sp>
        <p:nvSpPr>
          <p:cNvPr id="5" name="Text 2"/>
          <p:cNvSpPr/>
          <p:nvPr/>
        </p:nvSpPr>
        <p:spPr>
          <a:xfrm>
            <a:off x="8497346" y="1609631"/>
            <a:ext cx="3780148" cy="3207695"/>
          </a:xfrm>
          <a:prstGeom prst="rect">
            <a:avLst/>
          </a:prstGeom>
          <a:noFill/>
          <a:ln/>
        </p:spPr>
        <p:txBody>
          <a:bodyPr wrap="square" lIns="0" tIns="0" rIns="0" bIns="0" rtlCol="0" anchor="t"/>
          <a:lstStyle/>
          <a:p>
            <a:pPr marL="0" indent="0">
              <a:buNone/>
            </a:pPr>
            <a:r>
              <a:rPr lang="en-US" sz="2000" dirty="0">
                <a:latin typeface="Arial" panose="020B0604020202020204" pitchFamily="34" charset="0"/>
                <a:ea typeface="Nobile" pitchFamily="34" charset="-122"/>
                <a:cs typeface="Arial" panose="020B0604020202020204" pitchFamily="34" charset="0"/>
              </a:rPr>
              <a:t>Cho phép bổ sung thông tin đồng hồ và cập nhật vào danh sách của hệ thống. Người dùng sẽ nhập toàn bộ thông tin của đồng hồ vào các ô nhập liệu. Nhấn cập nhật để đưa thông tin vào cơ sỡ dữ liệu khi nhập dữ liệu xong.</a:t>
            </a:r>
            <a:endParaRPr lang="en-US" sz="2000" dirty="0"/>
          </a:p>
        </p:txBody>
      </p:sp>
      <p:sp>
        <p:nvSpPr>
          <p:cNvPr id="6" name="Text 3"/>
          <p:cNvSpPr/>
          <p:nvPr/>
        </p:nvSpPr>
        <p:spPr>
          <a:xfrm>
            <a:off x="8497345" y="4183298"/>
            <a:ext cx="1513880" cy="193715"/>
          </a:xfrm>
          <a:prstGeom prst="rect">
            <a:avLst/>
          </a:prstGeom>
          <a:noFill/>
          <a:ln/>
        </p:spPr>
        <p:txBody>
          <a:bodyPr wrap="none" lIns="0" tIns="0" rIns="0" bIns="0" rtlCol="0" anchor="t"/>
          <a:lstStyle/>
          <a:p>
            <a:pPr marL="0" indent="0">
              <a:lnSpc>
                <a:spcPts val="1450"/>
              </a:lnSpc>
              <a:buNone/>
            </a:pPr>
            <a:r>
              <a:rPr lang="en-US" sz="2400" dirty="0">
                <a:latin typeface="Arial" panose="020B0604020202020204" pitchFamily="34" charset="0"/>
                <a:ea typeface="Alexandria" pitchFamily="34" charset="-122"/>
                <a:cs typeface="Arial" panose="020B0604020202020204" pitchFamily="34" charset="0"/>
              </a:rPr>
              <a:t>Thao tác</a:t>
            </a:r>
            <a:endParaRPr lang="en-US" sz="2400" dirty="0"/>
          </a:p>
        </p:txBody>
      </p:sp>
      <p:sp>
        <p:nvSpPr>
          <p:cNvPr id="7" name="Text 4"/>
          <p:cNvSpPr/>
          <p:nvPr/>
        </p:nvSpPr>
        <p:spPr>
          <a:xfrm>
            <a:off x="797428" y="5817533"/>
            <a:ext cx="6891338" cy="1438848"/>
          </a:xfrm>
          <a:prstGeom prst="rect">
            <a:avLst/>
          </a:prstGeom>
          <a:noFill/>
          <a:ln/>
        </p:spPr>
        <p:txBody>
          <a:bodyPr wrap="square" lIns="0" tIns="0" rIns="0" bIns="0" rtlCol="0" anchor="t"/>
          <a:lstStyle/>
          <a:p>
            <a:pPr marL="0" indent="0">
              <a:buNone/>
            </a:pPr>
            <a:r>
              <a:rPr lang="en-US" sz="2000" dirty="0">
                <a:latin typeface="Arial" panose="020B0604020202020204" pitchFamily="34" charset="0"/>
                <a:ea typeface="Nobile" pitchFamily="34" charset="-122"/>
                <a:cs typeface="Arial" panose="020B0604020202020204" pitchFamily="34" charset="0"/>
              </a:rPr>
              <a:t>- Trong quá trình nhập nếu người dùng không có “Mã hãng, Mã nhà cung cấp, Mã cấu hình, Mã nhân viên” có thể thực hiện cập nhật các mã mới sau đó cập nhật để lưu thông tin lại. Tiếp theo ta quay lại nhập đồng hồ và cập nhật để đưa thông tin đồng hồ vào cơ sỡ dữ liệu.</a:t>
            </a:r>
            <a:endParaRPr lang="en-US" sz="2000" dirty="0"/>
          </a:p>
        </p:txBody>
      </p:sp>
      <p:sp>
        <p:nvSpPr>
          <p:cNvPr id="8" name="Text 5"/>
          <p:cNvSpPr/>
          <p:nvPr/>
        </p:nvSpPr>
        <p:spPr>
          <a:xfrm>
            <a:off x="8497346" y="4432769"/>
            <a:ext cx="7092060" cy="521843"/>
          </a:xfrm>
          <a:prstGeom prst="rect">
            <a:avLst/>
          </a:prstGeom>
          <a:noFill/>
          <a:ln/>
        </p:spPr>
        <p:txBody>
          <a:bodyPr wrap="none" lIns="0" tIns="0" rIns="0" bIns="0" rtlCol="0" anchor="t"/>
          <a:lstStyle/>
          <a:p>
            <a:pPr marL="342900" indent="-342900">
              <a:buFontTx/>
              <a:buChar char="-"/>
            </a:pPr>
            <a:r>
              <a:rPr lang="en-US" sz="2000" dirty="0">
                <a:latin typeface="Arial" panose="020B0604020202020204" pitchFamily="34" charset="0"/>
                <a:ea typeface="Nobile" pitchFamily="34" charset="-122"/>
                <a:cs typeface="Arial" panose="020B0604020202020204" pitchFamily="34" charset="0"/>
              </a:rPr>
              <a:t>Khi chọn ảnh người dùng </a:t>
            </a:r>
            <a:r>
              <a:rPr lang="en-US" sz="2000" dirty="0" err="1">
                <a:latin typeface="Arial" panose="020B0604020202020204" pitchFamily="34" charset="0"/>
                <a:ea typeface="Nobile" pitchFamily="34" charset="-122"/>
                <a:cs typeface="Arial" panose="020B0604020202020204" pitchFamily="34" charset="0"/>
              </a:rPr>
              <a:t>sẽ</a:t>
            </a:r>
            <a:r>
              <a:rPr lang="en-US" sz="2000" dirty="0">
                <a:latin typeface="Arial" panose="020B0604020202020204" pitchFamily="34" charset="0"/>
                <a:ea typeface="Nobile" pitchFamily="34" charset="-122"/>
                <a:cs typeface="Arial" panose="020B0604020202020204" pitchFamily="34" charset="0"/>
              </a:rPr>
              <a:t> </a:t>
            </a:r>
            <a:r>
              <a:rPr lang="en-US" sz="2000" dirty="0" err="1">
                <a:latin typeface="Arial" panose="020B0604020202020204" pitchFamily="34" charset="0"/>
                <a:ea typeface="Nobile" pitchFamily="34" charset="-122"/>
                <a:cs typeface="Arial" panose="020B0604020202020204" pitchFamily="34" charset="0"/>
              </a:rPr>
              <a:t>được</a:t>
            </a:r>
            <a:endParaRPr lang="en-US" sz="2000" dirty="0">
              <a:latin typeface="Arial" panose="020B0604020202020204" pitchFamily="34" charset="0"/>
              <a:ea typeface="Nobile" pitchFamily="34" charset="-122"/>
              <a:cs typeface="Arial" panose="020B0604020202020204" pitchFamily="34" charset="0"/>
            </a:endParaRPr>
          </a:p>
          <a:p>
            <a:r>
              <a:rPr lang="en-US" sz="2000" dirty="0">
                <a:latin typeface="Arial" panose="020B0604020202020204" pitchFamily="34" charset="0"/>
                <a:ea typeface="Nobile" pitchFamily="34" charset="-122"/>
                <a:cs typeface="Arial" panose="020B0604020202020204" pitchFamily="34" charset="0"/>
              </a:rPr>
              <a:t> chọn ảnh từ thư mục ổ </a:t>
            </a:r>
            <a:r>
              <a:rPr lang="en-US" sz="2000" dirty="0" err="1">
                <a:latin typeface="Arial" panose="020B0604020202020204" pitchFamily="34" charset="0"/>
                <a:ea typeface="Nobile" pitchFamily="34" charset="-122"/>
                <a:cs typeface="Arial" panose="020B0604020202020204" pitchFamily="34" charset="0"/>
              </a:rPr>
              <a:t>đĩa</a:t>
            </a:r>
            <a:endParaRPr lang="en-US" sz="2000" dirty="0">
              <a:latin typeface="Arial" panose="020B0604020202020204" pitchFamily="34" charset="0"/>
              <a:ea typeface="Nobile" pitchFamily="34" charset="-122"/>
              <a:cs typeface="Arial" panose="020B0604020202020204" pitchFamily="34" charset="0"/>
            </a:endParaRPr>
          </a:p>
          <a:p>
            <a:r>
              <a:rPr lang="en-US" sz="2000" dirty="0">
                <a:latin typeface="Arial" panose="020B0604020202020204" pitchFamily="34" charset="0"/>
                <a:ea typeface="Nobile" pitchFamily="34" charset="-122"/>
                <a:cs typeface="Arial" panose="020B0604020202020204" pitchFamily="34" charset="0"/>
              </a:rPr>
              <a:t> và được lưu đường dẫn vào cơ sỡ dữ liệu.</a:t>
            </a:r>
            <a:endParaRPr lang="en-US" sz="2000" dirty="0"/>
          </a:p>
        </p:txBody>
      </p:sp>
      <p:sp>
        <p:nvSpPr>
          <p:cNvPr id="9" name="Text 6"/>
          <p:cNvSpPr/>
          <p:nvPr/>
        </p:nvSpPr>
        <p:spPr>
          <a:xfrm>
            <a:off x="8497345" y="5497211"/>
            <a:ext cx="6743581" cy="847833"/>
          </a:xfrm>
          <a:prstGeom prst="rect">
            <a:avLst/>
          </a:prstGeom>
          <a:noFill/>
          <a:ln/>
        </p:spPr>
        <p:txBody>
          <a:bodyPr wrap="none" lIns="0" tIns="0" rIns="0" bIns="0" rtlCol="0" anchor="t"/>
          <a:lstStyle/>
          <a:p>
            <a:pPr marL="342900" indent="-342900">
              <a:buFontTx/>
              <a:buChar char="-"/>
            </a:pPr>
            <a:r>
              <a:rPr lang="en-US" sz="2000" dirty="0">
                <a:latin typeface="Arial" panose="020B0604020202020204" pitchFamily="34" charset="0"/>
                <a:ea typeface="Nobile" pitchFamily="34" charset="-122"/>
                <a:cs typeface="Arial" panose="020B0604020202020204" pitchFamily="34" charset="0"/>
              </a:rPr>
              <a:t>Khi nhập lỗi ta có thể sử </a:t>
            </a:r>
            <a:r>
              <a:rPr lang="en-US" sz="2000" dirty="0" err="1">
                <a:latin typeface="Arial" panose="020B0604020202020204" pitchFamily="34" charset="0"/>
                <a:ea typeface="Nobile" pitchFamily="34" charset="-122"/>
                <a:cs typeface="Arial" panose="020B0604020202020204" pitchFamily="34" charset="0"/>
              </a:rPr>
              <a:t>dụng</a:t>
            </a:r>
            <a:r>
              <a:rPr lang="en-US" sz="2000" dirty="0">
                <a:latin typeface="Arial" panose="020B0604020202020204" pitchFamily="34" charset="0"/>
                <a:ea typeface="Nobile" pitchFamily="34" charset="-122"/>
                <a:cs typeface="Arial" panose="020B0604020202020204" pitchFamily="34" charset="0"/>
              </a:rPr>
              <a:t> </a:t>
            </a:r>
          </a:p>
          <a:p>
            <a:r>
              <a:rPr lang="en-US" sz="2000" dirty="0" err="1">
                <a:latin typeface="Arial" panose="020B0604020202020204" pitchFamily="34" charset="0"/>
                <a:ea typeface="Nobile" pitchFamily="34" charset="-122"/>
                <a:cs typeface="Arial" panose="020B0604020202020204" pitchFamily="34" charset="0"/>
              </a:rPr>
              <a:t>sửa</a:t>
            </a:r>
            <a:r>
              <a:rPr lang="en-US" sz="2000" dirty="0">
                <a:latin typeface="Arial" panose="020B0604020202020204" pitchFamily="34" charset="0"/>
                <a:ea typeface="Nobile" pitchFamily="34" charset="-122"/>
                <a:cs typeface="Arial" panose="020B0604020202020204" pitchFamily="34" charset="0"/>
              </a:rPr>
              <a:t> thông tin của đồng </a:t>
            </a:r>
            <a:r>
              <a:rPr lang="en-US" sz="2000" dirty="0" err="1">
                <a:latin typeface="Arial" panose="020B0604020202020204" pitchFamily="34" charset="0"/>
                <a:ea typeface="Nobile" pitchFamily="34" charset="-122"/>
                <a:cs typeface="Arial" panose="020B0604020202020204" pitchFamily="34" charset="0"/>
              </a:rPr>
              <a:t>hồ</a:t>
            </a:r>
            <a:r>
              <a:rPr lang="en-US" sz="2000" dirty="0">
                <a:latin typeface="Arial" panose="020B0604020202020204" pitchFamily="34" charset="0"/>
                <a:ea typeface="Nobile" pitchFamily="34" charset="-122"/>
                <a:cs typeface="Arial" panose="020B0604020202020204" pitchFamily="34" charset="0"/>
              </a:rPr>
              <a:t> </a:t>
            </a:r>
          </a:p>
          <a:p>
            <a:r>
              <a:rPr lang="en-US" sz="2000" dirty="0" err="1">
                <a:latin typeface="Arial" panose="020B0604020202020204" pitchFamily="34" charset="0"/>
                <a:ea typeface="Nobile" pitchFamily="34" charset="-122"/>
                <a:cs typeface="Arial" panose="020B0604020202020204" pitchFamily="34" charset="0"/>
              </a:rPr>
              <a:t>và</a:t>
            </a:r>
            <a:r>
              <a:rPr lang="en-US" sz="2000" dirty="0">
                <a:latin typeface="Arial" panose="020B0604020202020204" pitchFamily="34" charset="0"/>
                <a:ea typeface="Nobile" pitchFamily="34" charset="-122"/>
                <a:cs typeface="Arial" panose="020B0604020202020204" pitchFamily="34" charset="0"/>
              </a:rPr>
              <a:t> khi sửa xong lưu lại vào hệ thống.</a:t>
            </a:r>
            <a:endParaRPr lang="en-US" sz="2000" dirty="0"/>
          </a:p>
        </p:txBody>
      </p:sp>
      <p:sp>
        <p:nvSpPr>
          <p:cNvPr id="10" name="Text 7"/>
          <p:cNvSpPr/>
          <p:nvPr/>
        </p:nvSpPr>
        <p:spPr>
          <a:xfrm>
            <a:off x="8384977" y="6544064"/>
            <a:ext cx="5107999" cy="847833"/>
          </a:xfrm>
          <a:prstGeom prst="rect">
            <a:avLst/>
          </a:prstGeom>
          <a:noFill/>
          <a:ln/>
        </p:spPr>
        <p:txBody>
          <a:bodyPr wrap="square" lIns="0" tIns="0" rIns="0" bIns="0" rtlCol="0" anchor="t"/>
          <a:lstStyle/>
          <a:p>
            <a:pPr marL="0" indent="0">
              <a:buNone/>
            </a:pPr>
            <a:r>
              <a:rPr lang="en-US" sz="2000" dirty="0">
                <a:latin typeface="Arial" panose="020B0604020202020204" pitchFamily="34" charset="0"/>
                <a:ea typeface="Nobile" pitchFamily="34" charset="-122"/>
                <a:cs typeface="Arial" panose="020B0604020202020204" pitchFamily="34" charset="0"/>
              </a:rPr>
              <a:t>- Khi không còn kinh doanh loại sản phẩm nào thì có thể xóa sản phẩm đó khỏi hệ thống khi xóa sẽ xóa thông tin liên quan tới sản phẩm đồng đồ hồ đó.</a:t>
            </a:r>
            <a:endParaRPr lang="en-US" sz="2000" dirty="0"/>
          </a:p>
        </p:txBody>
      </p:sp>
    </p:spTree>
    <p:extLst>
      <p:ext uri="{BB962C8B-B14F-4D97-AF65-F5344CB8AC3E}">
        <p14:creationId xmlns:p14="http://schemas.microsoft.com/office/powerpoint/2010/main" val="25950467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3661886" y="965002"/>
            <a:ext cx="7306628" cy="708779"/>
          </a:xfrm>
          <a:prstGeom prst="rect">
            <a:avLst/>
          </a:prstGeom>
          <a:noFill/>
          <a:ln/>
        </p:spPr>
        <p:txBody>
          <a:bodyPr wrap="none" lIns="0" tIns="0" rIns="0" bIns="0" rtlCol="0" anchor="t"/>
          <a:lstStyle/>
          <a:p>
            <a:pPr marL="0" indent="0">
              <a:lnSpc>
                <a:spcPts val="5550"/>
              </a:lnSpc>
              <a:buNone/>
            </a:pPr>
            <a:r>
              <a:rPr lang="en-US" sz="5400" dirty="0">
                <a:latin typeface="Arial" panose="020B0604020202020204" pitchFamily="34" charset="0"/>
                <a:ea typeface="Alexandria" pitchFamily="34" charset="-122"/>
                <a:cs typeface="Arial" panose="020B0604020202020204" pitchFamily="34" charset="0"/>
              </a:rPr>
              <a:t>Nội dung chính của đề tài</a:t>
            </a:r>
            <a:endParaRPr lang="en-US" sz="5400" dirty="0">
              <a:latin typeface="Arial" panose="020B0604020202020204" pitchFamily="34" charset="0"/>
              <a:cs typeface="Arial" panose="020B0604020202020204" pitchFamily="34" charset="0"/>
            </a:endParaRPr>
          </a:p>
        </p:txBody>
      </p:sp>
      <p:sp>
        <p:nvSpPr>
          <p:cNvPr id="3" name="Shape 1"/>
          <p:cNvSpPr/>
          <p:nvPr/>
        </p:nvSpPr>
        <p:spPr>
          <a:xfrm>
            <a:off x="1253980" y="1687660"/>
            <a:ext cx="510302" cy="510302"/>
          </a:xfrm>
          <a:prstGeom prst="roundRect">
            <a:avLst>
              <a:gd name="adj" fmla="val 18669"/>
            </a:avLst>
          </a:prstGeom>
          <a:solidFill>
            <a:srgbClr val="D2DDF9"/>
          </a:solidFill>
          <a:ln w="7620">
            <a:solidFill>
              <a:srgbClr val="B8C3DF"/>
            </a:solidFill>
            <a:prstDash val="solid"/>
          </a:ln>
        </p:spPr>
      </p:sp>
      <p:sp>
        <p:nvSpPr>
          <p:cNvPr id="4" name="Text 2"/>
          <p:cNvSpPr/>
          <p:nvPr/>
        </p:nvSpPr>
        <p:spPr>
          <a:xfrm>
            <a:off x="1471388" y="1772670"/>
            <a:ext cx="127635" cy="340281"/>
          </a:xfrm>
          <a:prstGeom prst="rect">
            <a:avLst/>
          </a:prstGeom>
          <a:noFill/>
          <a:ln/>
        </p:spPr>
        <p:txBody>
          <a:bodyPr wrap="none" lIns="0" tIns="0" rIns="0" bIns="0" rtlCol="0" anchor="t"/>
          <a:lstStyle/>
          <a:p>
            <a:pPr marL="0" indent="0" algn="ctr">
              <a:lnSpc>
                <a:spcPts val="2650"/>
              </a:lnSpc>
              <a:buNone/>
            </a:pPr>
            <a:r>
              <a:rPr lang="en-US" sz="2650" dirty="0">
                <a:latin typeface="Arial" panose="020B0604020202020204" pitchFamily="34" charset="0"/>
                <a:ea typeface="Alexandria" pitchFamily="34" charset="-122"/>
                <a:cs typeface="Arial" panose="020B0604020202020204" pitchFamily="34" charset="0"/>
              </a:rPr>
              <a:t>1</a:t>
            </a:r>
            <a:endParaRPr lang="en-US" sz="2650" dirty="0">
              <a:latin typeface="Arial" panose="020B0604020202020204" pitchFamily="34" charset="0"/>
              <a:cs typeface="Arial" panose="020B0604020202020204" pitchFamily="34" charset="0"/>
            </a:endParaRPr>
          </a:p>
        </p:txBody>
      </p:sp>
      <p:sp>
        <p:nvSpPr>
          <p:cNvPr id="5" name="Text 3"/>
          <p:cNvSpPr/>
          <p:nvPr/>
        </p:nvSpPr>
        <p:spPr>
          <a:xfrm>
            <a:off x="1981690" y="1813806"/>
            <a:ext cx="2835235" cy="354330"/>
          </a:xfrm>
          <a:prstGeom prst="rect">
            <a:avLst/>
          </a:prstGeom>
          <a:noFill/>
          <a:ln/>
        </p:spPr>
        <p:txBody>
          <a:bodyPr wrap="none" lIns="0" tIns="0" rIns="0" bIns="0" rtlCol="0" anchor="t"/>
          <a:lstStyle/>
          <a:p>
            <a:pPr marL="0" indent="0">
              <a:lnSpc>
                <a:spcPts val="2750"/>
              </a:lnSpc>
              <a:buNone/>
            </a:pPr>
            <a:r>
              <a:rPr lang="en-US" sz="2400" dirty="0">
                <a:latin typeface="Arial" panose="020B0604020202020204" pitchFamily="34" charset="0"/>
                <a:ea typeface="Alexandria" pitchFamily="34" charset="-122"/>
                <a:cs typeface="Arial" panose="020B0604020202020204" pitchFamily="34" charset="0"/>
              </a:rPr>
              <a:t>Chương 1</a:t>
            </a:r>
            <a:endParaRPr lang="en-US" sz="2400" dirty="0">
              <a:latin typeface="Arial" panose="020B0604020202020204" pitchFamily="34" charset="0"/>
              <a:cs typeface="Arial" panose="020B0604020202020204" pitchFamily="34" charset="0"/>
            </a:endParaRPr>
          </a:p>
        </p:txBody>
      </p:sp>
      <p:sp>
        <p:nvSpPr>
          <p:cNvPr id="6" name="Text 4"/>
          <p:cNvSpPr/>
          <p:nvPr/>
        </p:nvSpPr>
        <p:spPr>
          <a:xfrm>
            <a:off x="1984678" y="2180877"/>
            <a:ext cx="4011093" cy="1181959"/>
          </a:xfrm>
          <a:prstGeom prst="rect">
            <a:avLst/>
          </a:prstGeom>
          <a:noFill/>
          <a:ln/>
        </p:spPr>
        <p:txBody>
          <a:bodyPr wrap="square" lIns="0" tIns="0" rIns="0" bIns="0" rtlCol="0" anchor="t"/>
          <a:lstStyle/>
          <a:p>
            <a:pPr marL="0" indent="0">
              <a:lnSpc>
                <a:spcPts val="2850"/>
              </a:lnSpc>
              <a:buNone/>
            </a:pPr>
            <a:r>
              <a:rPr lang="en-US" sz="2000" dirty="0">
                <a:latin typeface="Arial" panose="020B0604020202020204" pitchFamily="34" charset="0"/>
                <a:ea typeface="Nobile" pitchFamily="34" charset="-122"/>
                <a:cs typeface="Arial" panose="020B0604020202020204" pitchFamily="34" charset="0"/>
              </a:rPr>
              <a:t>Tổng quan về đề tài, bao gồm vấn đề cần nghiên cứu và các mục tiêu cần giải quyết.</a:t>
            </a:r>
            <a:endParaRPr lang="en-US" sz="2000" dirty="0">
              <a:latin typeface="Arial" panose="020B0604020202020204" pitchFamily="34" charset="0"/>
              <a:cs typeface="Arial" panose="020B0604020202020204" pitchFamily="34" charset="0"/>
            </a:endParaRPr>
          </a:p>
        </p:txBody>
      </p:sp>
      <p:sp>
        <p:nvSpPr>
          <p:cNvPr id="7" name="Shape 5"/>
          <p:cNvSpPr/>
          <p:nvPr/>
        </p:nvSpPr>
        <p:spPr>
          <a:xfrm>
            <a:off x="393621" y="3697777"/>
            <a:ext cx="510302" cy="510302"/>
          </a:xfrm>
          <a:prstGeom prst="roundRect">
            <a:avLst>
              <a:gd name="adj" fmla="val 18669"/>
            </a:avLst>
          </a:prstGeom>
          <a:solidFill>
            <a:srgbClr val="D2DDF9"/>
          </a:solidFill>
          <a:ln w="7620">
            <a:solidFill>
              <a:srgbClr val="B8C3DF"/>
            </a:solidFill>
            <a:prstDash val="solid"/>
          </a:ln>
        </p:spPr>
      </p:sp>
      <p:sp>
        <p:nvSpPr>
          <p:cNvPr id="8" name="Text 6"/>
          <p:cNvSpPr/>
          <p:nvPr/>
        </p:nvSpPr>
        <p:spPr>
          <a:xfrm>
            <a:off x="549236" y="3782788"/>
            <a:ext cx="199072" cy="340281"/>
          </a:xfrm>
          <a:prstGeom prst="rect">
            <a:avLst/>
          </a:prstGeom>
          <a:noFill/>
          <a:ln/>
        </p:spPr>
        <p:txBody>
          <a:bodyPr wrap="none" lIns="0" tIns="0" rIns="0" bIns="0" rtlCol="0" anchor="t"/>
          <a:lstStyle/>
          <a:p>
            <a:pPr marL="0" indent="0" algn="ctr">
              <a:lnSpc>
                <a:spcPts val="2650"/>
              </a:lnSpc>
              <a:buNone/>
            </a:pPr>
            <a:r>
              <a:rPr lang="en-US" sz="2650" dirty="0">
                <a:latin typeface="Arial" panose="020B0604020202020204" pitchFamily="34" charset="0"/>
                <a:ea typeface="Alexandria" pitchFamily="34" charset="-122"/>
                <a:cs typeface="Arial" panose="020B0604020202020204" pitchFamily="34" charset="0"/>
              </a:rPr>
              <a:t>2</a:t>
            </a:r>
            <a:endParaRPr lang="en-US" sz="2650" dirty="0">
              <a:latin typeface="Arial" panose="020B0604020202020204" pitchFamily="34" charset="0"/>
              <a:cs typeface="Arial" panose="020B0604020202020204" pitchFamily="34" charset="0"/>
            </a:endParaRPr>
          </a:p>
        </p:txBody>
      </p:sp>
      <p:sp>
        <p:nvSpPr>
          <p:cNvPr id="9" name="Text 7"/>
          <p:cNvSpPr/>
          <p:nvPr/>
        </p:nvSpPr>
        <p:spPr>
          <a:xfrm>
            <a:off x="1130738" y="3697777"/>
            <a:ext cx="2835235" cy="354330"/>
          </a:xfrm>
          <a:prstGeom prst="rect">
            <a:avLst/>
          </a:prstGeom>
          <a:noFill/>
          <a:ln/>
        </p:spPr>
        <p:txBody>
          <a:bodyPr wrap="none" lIns="0" tIns="0" rIns="0" bIns="0" rtlCol="0" anchor="t"/>
          <a:lstStyle/>
          <a:p>
            <a:pPr marL="0" indent="0">
              <a:lnSpc>
                <a:spcPts val="2750"/>
              </a:lnSpc>
              <a:buNone/>
            </a:pPr>
            <a:r>
              <a:rPr lang="en-US" sz="2400" dirty="0">
                <a:latin typeface="Arial" panose="020B0604020202020204" pitchFamily="34" charset="0"/>
                <a:ea typeface="Alexandria" pitchFamily="34" charset="-122"/>
                <a:cs typeface="Arial" panose="020B0604020202020204" pitchFamily="34" charset="0"/>
              </a:rPr>
              <a:t>Chương 2</a:t>
            </a:r>
            <a:endParaRPr lang="en-US" sz="2400" dirty="0">
              <a:latin typeface="Arial" panose="020B0604020202020204" pitchFamily="34" charset="0"/>
              <a:cs typeface="Arial" panose="020B0604020202020204" pitchFamily="34" charset="0"/>
            </a:endParaRPr>
          </a:p>
        </p:txBody>
      </p:sp>
      <p:sp>
        <p:nvSpPr>
          <p:cNvPr id="10" name="Text 8"/>
          <p:cNvSpPr/>
          <p:nvPr/>
        </p:nvSpPr>
        <p:spPr>
          <a:xfrm>
            <a:off x="1130736" y="4064848"/>
            <a:ext cx="4633085" cy="1440061"/>
          </a:xfrm>
          <a:prstGeom prst="rect">
            <a:avLst/>
          </a:prstGeom>
          <a:noFill/>
          <a:ln/>
        </p:spPr>
        <p:txBody>
          <a:bodyPr wrap="square" lIns="0" tIns="0" rIns="0" bIns="0" rtlCol="0" anchor="t"/>
          <a:lstStyle/>
          <a:p>
            <a:pPr marL="0" indent="0">
              <a:lnSpc>
                <a:spcPts val="2850"/>
              </a:lnSpc>
              <a:buNone/>
            </a:pPr>
            <a:r>
              <a:rPr lang="en-US" sz="2000" dirty="0">
                <a:latin typeface="Arial" panose="020B0604020202020204" pitchFamily="34" charset="0"/>
                <a:ea typeface="Nobile" pitchFamily="34" charset="-122"/>
                <a:cs typeface="Arial" panose="020B0604020202020204" pitchFamily="34" charset="0"/>
              </a:rPr>
              <a:t>Nghiên cứu lý thuyết, trình bày các khái niệm, lý luận, và phương pháp khoa học. Giới thiệu các công nghệ và công cụ được sử dụng để phát triển phần mềm.</a:t>
            </a:r>
            <a:endParaRPr lang="en-US" sz="2000" dirty="0">
              <a:latin typeface="Arial" panose="020B0604020202020204" pitchFamily="34" charset="0"/>
              <a:cs typeface="Arial" panose="020B0604020202020204" pitchFamily="34" charset="0"/>
            </a:endParaRPr>
          </a:p>
        </p:txBody>
      </p:sp>
      <p:sp>
        <p:nvSpPr>
          <p:cNvPr id="11" name="Shape 9"/>
          <p:cNvSpPr/>
          <p:nvPr/>
        </p:nvSpPr>
        <p:spPr>
          <a:xfrm>
            <a:off x="2144295" y="6206921"/>
            <a:ext cx="510302" cy="510302"/>
          </a:xfrm>
          <a:prstGeom prst="roundRect">
            <a:avLst>
              <a:gd name="adj" fmla="val 18669"/>
            </a:avLst>
          </a:prstGeom>
          <a:solidFill>
            <a:srgbClr val="D2DDF9"/>
          </a:solidFill>
          <a:ln w="7620">
            <a:solidFill>
              <a:srgbClr val="B8C3DF"/>
            </a:solidFill>
            <a:prstDash val="solid"/>
          </a:ln>
        </p:spPr>
      </p:sp>
      <p:sp>
        <p:nvSpPr>
          <p:cNvPr id="12" name="Text 10"/>
          <p:cNvSpPr/>
          <p:nvPr/>
        </p:nvSpPr>
        <p:spPr>
          <a:xfrm>
            <a:off x="2288956" y="6311563"/>
            <a:ext cx="200382" cy="340281"/>
          </a:xfrm>
          <a:prstGeom prst="rect">
            <a:avLst/>
          </a:prstGeom>
          <a:noFill/>
          <a:ln/>
        </p:spPr>
        <p:txBody>
          <a:bodyPr wrap="none" lIns="0" tIns="0" rIns="0" bIns="0" rtlCol="0" anchor="t"/>
          <a:lstStyle/>
          <a:p>
            <a:pPr marL="0" indent="0" algn="ctr">
              <a:lnSpc>
                <a:spcPts val="2650"/>
              </a:lnSpc>
              <a:buNone/>
            </a:pPr>
            <a:r>
              <a:rPr lang="en-US" sz="2650" dirty="0">
                <a:latin typeface="Arial" panose="020B0604020202020204" pitchFamily="34" charset="0"/>
                <a:ea typeface="Alexandria" pitchFamily="34" charset="-122"/>
                <a:cs typeface="Arial" panose="020B0604020202020204" pitchFamily="34" charset="0"/>
              </a:rPr>
              <a:t>3</a:t>
            </a:r>
            <a:endParaRPr lang="en-US" sz="2650" dirty="0">
              <a:latin typeface="Arial" panose="020B0604020202020204" pitchFamily="34" charset="0"/>
              <a:cs typeface="Arial" panose="020B0604020202020204" pitchFamily="34" charset="0"/>
            </a:endParaRPr>
          </a:p>
        </p:txBody>
      </p:sp>
      <p:sp>
        <p:nvSpPr>
          <p:cNvPr id="13" name="Text 11"/>
          <p:cNvSpPr/>
          <p:nvPr/>
        </p:nvSpPr>
        <p:spPr>
          <a:xfrm>
            <a:off x="2928587" y="6284907"/>
            <a:ext cx="2835235" cy="354330"/>
          </a:xfrm>
          <a:prstGeom prst="rect">
            <a:avLst/>
          </a:prstGeom>
          <a:noFill/>
          <a:ln/>
        </p:spPr>
        <p:txBody>
          <a:bodyPr wrap="none" lIns="0" tIns="0" rIns="0" bIns="0" rtlCol="0" anchor="t"/>
          <a:lstStyle/>
          <a:p>
            <a:pPr marL="0" indent="0">
              <a:lnSpc>
                <a:spcPts val="2750"/>
              </a:lnSpc>
              <a:buNone/>
            </a:pPr>
            <a:r>
              <a:rPr lang="en-US" sz="2400" dirty="0">
                <a:latin typeface="Arial" panose="020B0604020202020204" pitchFamily="34" charset="0"/>
                <a:ea typeface="Alexandria" pitchFamily="34" charset="-122"/>
                <a:cs typeface="Arial" panose="020B0604020202020204" pitchFamily="34" charset="0"/>
              </a:rPr>
              <a:t>Chương 3</a:t>
            </a:r>
            <a:endParaRPr lang="en-US" sz="2400" dirty="0">
              <a:latin typeface="Arial" panose="020B0604020202020204" pitchFamily="34" charset="0"/>
              <a:cs typeface="Arial" panose="020B0604020202020204" pitchFamily="34" charset="0"/>
            </a:endParaRPr>
          </a:p>
        </p:txBody>
      </p:sp>
      <p:sp>
        <p:nvSpPr>
          <p:cNvPr id="14" name="Text 12"/>
          <p:cNvSpPr/>
          <p:nvPr/>
        </p:nvSpPr>
        <p:spPr>
          <a:xfrm>
            <a:off x="2935585" y="6651845"/>
            <a:ext cx="5427829" cy="1181959"/>
          </a:xfrm>
          <a:prstGeom prst="rect">
            <a:avLst/>
          </a:prstGeom>
          <a:noFill/>
          <a:ln/>
        </p:spPr>
        <p:txBody>
          <a:bodyPr wrap="square" lIns="0" tIns="0" rIns="0" bIns="0" rtlCol="0" anchor="t"/>
          <a:lstStyle/>
          <a:p>
            <a:pPr marL="0" indent="0">
              <a:lnSpc>
                <a:spcPts val="2850"/>
              </a:lnSpc>
              <a:buNone/>
            </a:pPr>
            <a:r>
              <a:rPr lang="en-US" sz="2000" dirty="0">
                <a:latin typeface="Arial" panose="020B0604020202020204" pitchFamily="34" charset="0"/>
                <a:ea typeface="Nobile" pitchFamily="34" charset="-122"/>
                <a:cs typeface="Arial" panose="020B0604020202020204" pitchFamily="34" charset="0"/>
              </a:rPr>
              <a:t>Hiện thực hóa nghiên cứu, mô tả các bước nghiên cứu, các bản thiết kế, các bước cài đặt chương trình và thực hiện hóa nghiên cứu.</a:t>
            </a:r>
            <a:endParaRPr lang="en-US" sz="2000" dirty="0">
              <a:latin typeface="Arial" panose="020B0604020202020204" pitchFamily="34" charset="0"/>
              <a:cs typeface="Arial" panose="020B0604020202020204" pitchFamily="34" charset="0"/>
            </a:endParaRPr>
          </a:p>
        </p:txBody>
      </p:sp>
      <p:sp>
        <p:nvSpPr>
          <p:cNvPr id="15" name="Shape 13"/>
          <p:cNvSpPr/>
          <p:nvPr/>
        </p:nvSpPr>
        <p:spPr>
          <a:xfrm>
            <a:off x="6470423" y="2444564"/>
            <a:ext cx="510302" cy="510302"/>
          </a:xfrm>
          <a:prstGeom prst="roundRect">
            <a:avLst>
              <a:gd name="adj" fmla="val 18669"/>
            </a:avLst>
          </a:prstGeom>
          <a:solidFill>
            <a:srgbClr val="D2DDF9"/>
          </a:solidFill>
          <a:ln w="7620">
            <a:solidFill>
              <a:srgbClr val="B8C3DF"/>
            </a:solidFill>
            <a:prstDash val="solid"/>
          </a:ln>
        </p:spPr>
      </p:sp>
      <p:sp>
        <p:nvSpPr>
          <p:cNvPr id="16" name="Text 14"/>
          <p:cNvSpPr/>
          <p:nvPr/>
        </p:nvSpPr>
        <p:spPr>
          <a:xfrm>
            <a:off x="6624013" y="2529575"/>
            <a:ext cx="203121" cy="340281"/>
          </a:xfrm>
          <a:prstGeom prst="rect">
            <a:avLst/>
          </a:prstGeom>
          <a:noFill/>
          <a:ln/>
        </p:spPr>
        <p:txBody>
          <a:bodyPr wrap="none" lIns="0" tIns="0" rIns="0" bIns="0" rtlCol="0" anchor="t"/>
          <a:lstStyle/>
          <a:p>
            <a:pPr marL="0" indent="0" algn="ctr">
              <a:lnSpc>
                <a:spcPts val="2650"/>
              </a:lnSpc>
              <a:buNone/>
            </a:pPr>
            <a:r>
              <a:rPr lang="en-US" sz="2650" dirty="0">
                <a:latin typeface="Arial" panose="020B0604020202020204" pitchFamily="34" charset="0"/>
                <a:ea typeface="Alexandria" pitchFamily="34" charset="-122"/>
                <a:cs typeface="Arial" panose="020B0604020202020204" pitchFamily="34" charset="0"/>
              </a:rPr>
              <a:t>4</a:t>
            </a:r>
            <a:endParaRPr lang="en-US" sz="2650" dirty="0">
              <a:latin typeface="Arial" panose="020B0604020202020204" pitchFamily="34" charset="0"/>
              <a:cs typeface="Arial" panose="020B0604020202020204" pitchFamily="34" charset="0"/>
            </a:endParaRPr>
          </a:p>
        </p:txBody>
      </p:sp>
      <p:sp>
        <p:nvSpPr>
          <p:cNvPr id="17" name="Text 15"/>
          <p:cNvSpPr/>
          <p:nvPr/>
        </p:nvSpPr>
        <p:spPr>
          <a:xfrm>
            <a:off x="7134315" y="2420917"/>
            <a:ext cx="2835235" cy="354330"/>
          </a:xfrm>
          <a:prstGeom prst="rect">
            <a:avLst/>
          </a:prstGeom>
          <a:noFill/>
          <a:ln/>
        </p:spPr>
        <p:txBody>
          <a:bodyPr wrap="none" lIns="0" tIns="0" rIns="0" bIns="0" rtlCol="0" anchor="t"/>
          <a:lstStyle/>
          <a:p>
            <a:pPr marL="0" indent="0">
              <a:lnSpc>
                <a:spcPts val="2750"/>
              </a:lnSpc>
              <a:buNone/>
            </a:pPr>
            <a:r>
              <a:rPr lang="en-US" sz="2400" dirty="0">
                <a:latin typeface="Arial" panose="020B0604020202020204" pitchFamily="34" charset="0"/>
                <a:ea typeface="Alexandria" pitchFamily="34" charset="-122"/>
                <a:cs typeface="Arial" panose="020B0604020202020204" pitchFamily="34" charset="0"/>
              </a:rPr>
              <a:t>Chương 4</a:t>
            </a:r>
            <a:endParaRPr lang="en-US" sz="2400" dirty="0">
              <a:latin typeface="Arial" panose="020B0604020202020204" pitchFamily="34" charset="0"/>
              <a:cs typeface="Arial" panose="020B0604020202020204" pitchFamily="34" charset="0"/>
            </a:endParaRPr>
          </a:p>
        </p:txBody>
      </p:sp>
      <p:sp>
        <p:nvSpPr>
          <p:cNvPr id="18" name="Text 16"/>
          <p:cNvSpPr/>
          <p:nvPr/>
        </p:nvSpPr>
        <p:spPr>
          <a:xfrm>
            <a:off x="7134315" y="2798893"/>
            <a:ext cx="4011094" cy="1440061"/>
          </a:xfrm>
          <a:prstGeom prst="rect">
            <a:avLst/>
          </a:prstGeom>
          <a:noFill/>
          <a:ln/>
        </p:spPr>
        <p:txBody>
          <a:bodyPr wrap="square" lIns="0" tIns="0" rIns="0" bIns="0" rtlCol="0" anchor="t"/>
          <a:lstStyle/>
          <a:p>
            <a:pPr marL="0" indent="0">
              <a:lnSpc>
                <a:spcPts val="2850"/>
              </a:lnSpc>
              <a:buNone/>
            </a:pPr>
            <a:r>
              <a:rPr lang="en-US" sz="2000" dirty="0">
                <a:latin typeface="Arial" panose="020B0604020202020204" pitchFamily="34" charset="0"/>
                <a:ea typeface="Nobile" pitchFamily="34" charset="-122"/>
                <a:cs typeface="Arial" panose="020B0604020202020204" pitchFamily="34" charset="0"/>
              </a:rPr>
              <a:t>Kết quả nghiên cứu, mô tả các bước thực hiện từ việc lập trình, xây dựng cơ sở dữ liệu đến kiểm thử phần mềm.</a:t>
            </a:r>
            <a:endParaRPr lang="en-US" sz="2000" dirty="0">
              <a:latin typeface="Arial" panose="020B0604020202020204" pitchFamily="34" charset="0"/>
              <a:cs typeface="Arial" panose="020B0604020202020204" pitchFamily="34" charset="0"/>
            </a:endParaRPr>
          </a:p>
        </p:txBody>
      </p:sp>
      <p:sp>
        <p:nvSpPr>
          <p:cNvPr id="19" name="Shape 17"/>
          <p:cNvSpPr/>
          <p:nvPr/>
        </p:nvSpPr>
        <p:spPr>
          <a:xfrm>
            <a:off x="6473995" y="4671096"/>
            <a:ext cx="510302" cy="510302"/>
          </a:xfrm>
          <a:prstGeom prst="roundRect">
            <a:avLst>
              <a:gd name="adj" fmla="val 18669"/>
            </a:avLst>
          </a:prstGeom>
          <a:solidFill>
            <a:srgbClr val="D2DDF9"/>
          </a:solidFill>
          <a:ln w="7620">
            <a:solidFill>
              <a:srgbClr val="B8C3DF"/>
            </a:solidFill>
            <a:prstDash val="solid"/>
          </a:ln>
        </p:spPr>
      </p:sp>
      <p:sp>
        <p:nvSpPr>
          <p:cNvPr id="20" name="Text 18"/>
          <p:cNvSpPr/>
          <p:nvPr/>
        </p:nvSpPr>
        <p:spPr>
          <a:xfrm>
            <a:off x="6624013" y="4756107"/>
            <a:ext cx="210264" cy="340281"/>
          </a:xfrm>
          <a:prstGeom prst="rect">
            <a:avLst/>
          </a:prstGeom>
          <a:noFill/>
          <a:ln/>
        </p:spPr>
        <p:txBody>
          <a:bodyPr wrap="none" lIns="0" tIns="0" rIns="0" bIns="0" rtlCol="0" anchor="t"/>
          <a:lstStyle/>
          <a:p>
            <a:pPr marL="0" indent="0" algn="ctr">
              <a:lnSpc>
                <a:spcPts val="2650"/>
              </a:lnSpc>
              <a:buNone/>
            </a:pPr>
            <a:r>
              <a:rPr lang="en-US" sz="2650" dirty="0">
                <a:latin typeface="Arial" panose="020B0604020202020204" pitchFamily="34" charset="0"/>
                <a:ea typeface="Alexandria" pitchFamily="34" charset="-122"/>
                <a:cs typeface="Arial" panose="020B0604020202020204" pitchFamily="34" charset="0"/>
              </a:rPr>
              <a:t>5</a:t>
            </a:r>
            <a:endParaRPr lang="en-US" sz="2650" dirty="0">
              <a:latin typeface="Arial" panose="020B0604020202020204" pitchFamily="34" charset="0"/>
              <a:cs typeface="Arial" panose="020B0604020202020204" pitchFamily="34" charset="0"/>
            </a:endParaRPr>
          </a:p>
        </p:txBody>
      </p:sp>
      <p:sp>
        <p:nvSpPr>
          <p:cNvPr id="21" name="Text 19"/>
          <p:cNvSpPr/>
          <p:nvPr/>
        </p:nvSpPr>
        <p:spPr>
          <a:xfrm>
            <a:off x="7211349" y="4742058"/>
            <a:ext cx="2835235" cy="354330"/>
          </a:xfrm>
          <a:prstGeom prst="rect">
            <a:avLst/>
          </a:prstGeom>
          <a:noFill/>
          <a:ln/>
        </p:spPr>
        <p:txBody>
          <a:bodyPr wrap="none" lIns="0" tIns="0" rIns="0" bIns="0" rtlCol="0" anchor="t"/>
          <a:lstStyle/>
          <a:p>
            <a:pPr marL="0" indent="0">
              <a:lnSpc>
                <a:spcPts val="2750"/>
              </a:lnSpc>
              <a:buNone/>
            </a:pPr>
            <a:r>
              <a:rPr lang="en-US" sz="2400" dirty="0">
                <a:latin typeface="Arial" panose="020B0604020202020204" pitchFamily="34" charset="0"/>
                <a:ea typeface="Alexandria" pitchFamily="34" charset="-122"/>
                <a:cs typeface="Arial" panose="020B0604020202020204" pitchFamily="34" charset="0"/>
              </a:rPr>
              <a:t>Chương 5</a:t>
            </a:r>
            <a:endParaRPr lang="en-US" sz="2400" dirty="0">
              <a:latin typeface="Arial" panose="020B0604020202020204" pitchFamily="34" charset="0"/>
              <a:cs typeface="Arial" panose="020B0604020202020204" pitchFamily="34" charset="0"/>
            </a:endParaRPr>
          </a:p>
        </p:txBody>
      </p:sp>
      <p:sp>
        <p:nvSpPr>
          <p:cNvPr id="22" name="Text 20"/>
          <p:cNvSpPr/>
          <p:nvPr/>
        </p:nvSpPr>
        <p:spPr>
          <a:xfrm>
            <a:off x="7211111" y="5161515"/>
            <a:ext cx="5670947" cy="1088708"/>
          </a:xfrm>
          <a:prstGeom prst="rect">
            <a:avLst/>
          </a:prstGeom>
          <a:noFill/>
          <a:ln/>
        </p:spPr>
        <p:txBody>
          <a:bodyPr wrap="square" lIns="0" tIns="0" rIns="0" bIns="0" rtlCol="0" anchor="t"/>
          <a:lstStyle/>
          <a:p>
            <a:pPr marL="0" indent="0">
              <a:lnSpc>
                <a:spcPts val="2850"/>
              </a:lnSpc>
              <a:buNone/>
            </a:pPr>
            <a:r>
              <a:rPr lang="en-US" sz="2000" dirty="0">
                <a:latin typeface="Arial" panose="020B0604020202020204" pitchFamily="34" charset="0"/>
                <a:ea typeface="Nobile" pitchFamily="34" charset="-122"/>
                <a:cs typeface="Arial" panose="020B0604020202020204" pitchFamily="34" charset="0"/>
              </a:rPr>
              <a:t>Kết luận và hướng phát triển, tổng hợp các kết quả đạt được, đánh giá những ưu điểm, hạn chế của hệ thống, và đề xuất các hướng phát triển.</a:t>
            </a:r>
            <a:endParaRPr lang="en-US"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616472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541615" y="425529"/>
            <a:ext cx="3868817" cy="483513"/>
          </a:xfrm>
          <a:prstGeom prst="rect">
            <a:avLst/>
          </a:prstGeom>
          <a:noFill/>
          <a:ln/>
        </p:spPr>
        <p:txBody>
          <a:bodyPr wrap="none" lIns="0" tIns="0" rIns="0" bIns="0" rtlCol="0" anchor="t"/>
          <a:lstStyle/>
          <a:p>
            <a:pPr marL="0" indent="0">
              <a:lnSpc>
                <a:spcPts val="3800"/>
              </a:lnSpc>
              <a:buNone/>
            </a:pPr>
            <a:r>
              <a:rPr lang="en-US" sz="4400" dirty="0">
                <a:latin typeface="Arial" panose="020B0604020202020204" pitchFamily="34" charset="0"/>
                <a:ea typeface="Alexandria" pitchFamily="34" charset="-122"/>
                <a:cs typeface="Arial" panose="020B0604020202020204" pitchFamily="34" charset="0"/>
              </a:rPr>
              <a:t>Form Nhân Viên</a:t>
            </a:r>
            <a:endParaRPr lang="en-US" sz="4400" dirty="0"/>
          </a:p>
        </p:txBody>
      </p:sp>
      <p:pic>
        <p:nvPicPr>
          <p:cNvPr id="3" name="Image 0" descr="preencoded.png"/>
          <p:cNvPicPr>
            <a:picLocks noChangeAspect="1"/>
          </p:cNvPicPr>
          <p:nvPr/>
        </p:nvPicPr>
        <p:blipFill>
          <a:blip r:embed="rId3"/>
          <a:stretch>
            <a:fillRect/>
          </a:stretch>
        </p:blipFill>
        <p:spPr>
          <a:xfrm>
            <a:off x="541616" y="1063705"/>
            <a:ext cx="7972390" cy="4456150"/>
          </a:xfrm>
          <a:prstGeom prst="rect">
            <a:avLst/>
          </a:prstGeom>
        </p:spPr>
      </p:pic>
      <p:sp>
        <p:nvSpPr>
          <p:cNvPr id="4" name="Text 1"/>
          <p:cNvSpPr/>
          <p:nvPr/>
        </p:nvSpPr>
        <p:spPr>
          <a:xfrm>
            <a:off x="580769" y="5746132"/>
            <a:ext cx="1934408" cy="241816"/>
          </a:xfrm>
          <a:prstGeom prst="rect">
            <a:avLst/>
          </a:prstGeom>
          <a:noFill/>
          <a:ln/>
        </p:spPr>
        <p:txBody>
          <a:bodyPr wrap="none" lIns="0" tIns="0" rIns="0" bIns="0" rtlCol="0" anchor="t"/>
          <a:lstStyle/>
          <a:p>
            <a:pPr marL="0" indent="0">
              <a:lnSpc>
                <a:spcPts val="1900"/>
              </a:lnSpc>
              <a:buNone/>
            </a:pPr>
            <a:r>
              <a:rPr lang="en-US" sz="2400" dirty="0">
                <a:latin typeface="Arial" panose="020B0604020202020204" pitchFamily="34" charset="0"/>
                <a:ea typeface="Alexandria" pitchFamily="34" charset="-122"/>
                <a:cs typeface="Arial" panose="020B0604020202020204" pitchFamily="34" charset="0"/>
              </a:rPr>
              <a:t>Chức năng</a:t>
            </a:r>
            <a:endParaRPr lang="en-US" sz="2400" dirty="0"/>
          </a:p>
        </p:txBody>
      </p:sp>
      <p:sp>
        <p:nvSpPr>
          <p:cNvPr id="5" name="Text 2"/>
          <p:cNvSpPr/>
          <p:nvPr/>
        </p:nvSpPr>
        <p:spPr>
          <a:xfrm>
            <a:off x="580769" y="6142609"/>
            <a:ext cx="4777517" cy="1467253"/>
          </a:xfrm>
          <a:prstGeom prst="rect">
            <a:avLst/>
          </a:prstGeom>
          <a:noFill/>
          <a:ln/>
        </p:spPr>
        <p:txBody>
          <a:bodyPr wrap="square" lIns="0" tIns="0" rIns="0" bIns="0" rtlCol="0" anchor="t"/>
          <a:lstStyle/>
          <a:p>
            <a:pPr marL="0" indent="0">
              <a:buNone/>
            </a:pPr>
            <a:r>
              <a:rPr lang="en-US" sz="2000" dirty="0">
                <a:latin typeface="Arial" panose="020B0604020202020204" pitchFamily="34" charset="0"/>
                <a:ea typeface="Nobile" pitchFamily="34" charset="-122"/>
                <a:cs typeface="Arial" panose="020B0604020202020204" pitchFamily="34" charset="0"/>
              </a:rPr>
              <a:t>Cho phép bổ sung thông tin nhân viên và cập nhật vào danh sách của hệ thống. Người dùng sẽ nhập toàn bộ thông tin của đồng hồ vào các ô nhập liệu. Nhấn cập nhật để đưa thông tin vào cơ sỡ dữ liệu khi nhập dữ liệu xong.</a:t>
            </a:r>
            <a:endParaRPr lang="en-US" sz="2000" dirty="0"/>
          </a:p>
        </p:txBody>
      </p:sp>
      <p:sp>
        <p:nvSpPr>
          <p:cNvPr id="6" name="Text 3"/>
          <p:cNvSpPr/>
          <p:nvPr/>
        </p:nvSpPr>
        <p:spPr>
          <a:xfrm>
            <a:off x="6491763" y="5746132"/>
            <a:ext cx="1403470" cy="241816"/>
          </a:xfrm>
          <a:prstGeom prst="rect">
            <a:avLst/>
          </a:prstGeom>
          <a:noFill/>
          <a:ln/>
        </p:spPr>
        <p:txBody>
          <a:bodyPr wrap="none" lIns="0" tIns="0" rIns="0" bIns="0" rtlCol="0" anchor="t"/>
          <a:lstStyle/>
          <a:p>
            <a:pPr marL="0" indent="0">
              <a:lnSpc>
                <a:spcPts val="1900"/>
              </a:lnSpc>
              <a:buNone/>
            </a:pPr>
            <a:r>
              <a:rPr lang="en-US" sz="2400" dirty="0">
                <a:latin typeface="Arial" panose="020B0604020202020204" pitchFamily="34" charset="0"/>
                <a:ea typeface="Alexandria" pitchFamily="34" charset="-122"/>
                <a:cs typeface="Arial" panose="020B0604020202020204" pitchFamily="34" charset="0"/>
              </a:rPr>
              <a:t>Thao tác</a:t>
            </a:r>
            <a:endParaRPr lang="en-US" sz="2400" dirty="0"/>
          </a:p>
        </p:txBody>
      </p:sp>
      <p:sp>
        <p:nvSpPr>
          <p:cNvPr id="7" name="Text 4"/>
          <p:cNvSpPr/>
          <p:nvPr/>
        </p:nvSpPr>
        <p:spPr>
          <a:xfrm>
            <a:off x="6491763" y="6142609"/>
            <a:ext cx="4777517" cy="1266531"/>
          </a:xfrm>
          <a:prstGeom prst="rect">
            <a:avLst/>
          </a:prstGeom>
          <a:noFill/>
          <a:ln/>
        </p:spPr>
        <p:txBody>
          <a:bodyPr wrap="square" lIns="0" tIns="0" rIns="0" bIns="0" rtlCol="0" anchor="t"/>
          <a:lstStyle/>
          <a:p>
            <a:pPr marL="0" indent="0">
              <a:buNone/>
            </a:pPr>
            <a:r>
              <a:rPr lang="en-US" sz="2000" dirty="0">
                <a:latin typeface="Arial" panose="020B0604020202020204" pitchFamily="34" charset="0"/>
                <a:ea typeface="Nobile" pitchFamily="34" charset="-122"/>
                <a:cs typeface="Arial" panose="020B0604020202020204" pitchFamily="34" charset="0"/>
              </a:rPr>
              <a:t>Khi nhập lỗi ta có thể sửa thông tin nhân viên, hoặc khi nhân viên đó nghĩ việc có thể xóa nhân viên đó ra khỏi hệ thống và sẽ xóa những gì có liên quan đến “Mã nhân viên”.</a:t>
            </a:r>
            <a:endParaRPr lang="en-US" sz="2000" dirty="0"/>
          </a:p>
        </p:txBody>
      </p:sp>
    </p:spTree>
    <p:extLst>
      <p:ext uri="{BB962C8B-B14F-4D97-AF65-F5344CB8AC3E}">
        <p14:creationId xmlns:p14="http://schemas.microsoft.com/office/powerpoint/2010/main" val="17494476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545187" y="428387"/>
            <a:ext cx="4743212" cy="486728"/>
          </a:xfrm>
          <a:prstGeom prst="rect">
            <a:avLst/>
          </a:prstGeom>
          <a:noFill/>
          <a:ln/>
        </p:spPr>
        <p:txBody>
          <a:bodyPr wrap="none" lIns="0" tIns="0" rIns="0" bIns="0" rtlCol="0" anchor="t"/>
          <a:lstStyle/>
          <a:p>
            <a:pPr marL="0" indent="0">
              <a:lnSpc>
                <a:spcPts val="3800"/>
              </a:lnSpc>
              <a:buNone/>
            </a:pPr>
            <a:r>
              <a:rPr lang="en-US" sz="4400" dirty="0">
                <a:latin typeface="Arial" panose="020B0604020202020204" pitchFamily="34" charset="0"/>
                <a:ea typeface="Alexandria" pitchFamily="34" charset="-122"/>
                <a:cs typeface="Arial" panose="020B0604020202020204" pitchFamily="34" charset="0"/>
              </a:rPr>
              <a:t>Form Cấu Hình Đồng Hồ</a:t>
            </a:r>
            <a:endParaRPr lang="en-US" sz="4400" dirty="0"/>
          </a:p>
        </p:txBody>
      </p:sp>
      <p:pic>
        <p:nvPicPr>
          <p:cNvPr id="3" name="Image 0" descr="preencoded.png"/>
          <p:cNvPicPr>
            <a:picLocks noChangeAspect="1"/>
          </p:cNvPicPr>
          <p:nvPr/>
        </p:nvPicPr>
        <p:blipFill>
          <a:blip r:embed="rId3"/>
          <a:stretch>
            <a:fillRect/>
          </a:stretch>
        </p:blipFill>
        <p:spPr>
          <a:xfrm>
            <a:off x="545187" y="1226582"/>
            <a:ext cx="7874332" cy="4360179"/>
          </a:xfrm>
          <a:prstGeom prst="rect">
            <a:avLst/>
          </a:prstGeom>
        </p:spPr>
      </p:pic>
      <p:sp>
        <p:nvSpPr>
          <p:cNvPr id="4" name="Text 1"/>
          <p:cNvSpPr/>
          <p:nvPr/>
        </p:nvSpPr>
        <p:spPr>
          <a:xfrm>
            <a:off x="537566" y="5901146"/>
            <a:ext cx="1947386" cy="243483"/>
          </a:xfrm>
          <a:prstGeom prst="rect">
            <a:avLst/>
          </a:prstGeom>
          <a:noFill/>
          <a:ln/>
        </p:spPr>
        <p:txBody>
          <a:bodyPr wrap="none" lIns="0" tIns="0" rIns="0" bIns="0" rtlCol="0" anchor="t"/>
          <a:lstStyle/>
          <a:p>
            <a:pPr marL="0" indent="0">
              <a:lnSpc>
                <a:spcPts val="1900"/>
              </a:lnSpc>
              <a:buNone/>
            </a:pPr>
            <a:r>
              <a:rPr lang="en-US" sz="2400" dirty="0">
                <a:latin typeface="Arial" panose="020B0604020202020204" pitchFamily="34" charset="0"/>
                <a:ea typeface="Alexandria" pitchFamily="34" charset="-122"/>
                <a:cs typeface="Arial" panose="020B0604020202020204" pitchFamily="34" charset="0"/>
              </a:rPr>
              <a:t>Chức năng</a:t>
            </a:r>
            <a:endParaRPr lang="en-US" sz="2400" dirty="0"/>
          </a:p>
        </p:txBody>
      </p:sp>
      <p:sp>
        <p:nvSpPr>
          <p:cNvPr id="5" name="Text 2"/>
          <p:cNvSpPr/>
          <p:nvPr/>
        </p:nvSpPr>
        <p:spPr>
          <a:xfrm>
            <a:off x="649078" y="6297496"/>
            <a:ext cx="5587984" cy="1929238"/>
          </a:xfrm>
          <a:prstGeom prst="rect">
            <a:avLst/>
          </a:prstGeom>
          <a:noFill/>
          <a:ln/>
        </p:spPr>
        <p:txBody>
          <a:bodyPr wrap="square" lIns="0" tIns="0" rIns="0" bIns="0" rtlCol="0" anchor="t"/>
          <a:lstStyle/>
          <a:p>
            <a:pPr marL="0" indent="0">
              <a:buNone/>
            </a:pPr>
            <a:r>
              <a:rPr lang="en-US" sz="2000" dirty="0">
                <a:latin typeface="Arial" panose="020B0604020202020204" pitchFamily="34" charset="0"/>
                <a:ea typeface="Nobile" pitchFamily="34" charset="-122"/>
                <a:cs typeface="Arial" panose="020B0604020202020204" pitchFamily="34" charset="0"/>
              </a:rPr>
              <a:t>Cho phép bổ sung thông tin cấu hình của sản phẩm đồng hồ và cập nhật vào danh sách của hệ thống. Người dùng sẽ nhập toàn bộ thông tin cấu hình đồng hồ vào các ô nhập liệu. Nhấn cập nhật để đưa thông tin vào cơ sỡ dữ liệu khi nhập dữ liệu xong.</a:t>
            </a:r>
            <a:endParaRPr lang="en-US" sz="2000" dirty="0"/>
          </a:p>
        </p:txBody>
      </p:sp>
      <p:sp>
        <p:nvSpPr>
          <p:cNvPr id="6" name="Text 3"/>
          <p:cNvSpPr/>
          <p:nvPr/>
        </p:nvSpPr>
        <p:spPr>
          <a:xfrm>
            <a:off x="7144854" y="5898280"/>
            <a:ext cx="1947386" cy="243483"/>
          </a:xfrm>
          <a:prstGeom prst="rect">
            <a:avLst/>
          </a:prstGeom>
          <a:noFill/>
          <a:ln/>
        </p:spPr>
        <p:txBody>
          <a:bodyPr wrap="none" lIns="0" tIns="0" rIns="0" bIns="0" rtlCol="0" anchor="t"/>
          <a:lstStyle/>
          <a:p>
            <a:pPr marL="0" indent="0">
              <a:lnSpc>
                <a:spcPts val="1900"/>
              </a:lnSpc>
              <a:buNone/>
            </a:pPr>
            <a:r>
              <a:rPr lang="en-US" sz="2400" dirty="0">
                <a:latin typeface="Arial" panose="020B0604020202020204" pitchFamily="34" charset="0"/>
                <a:ea typeface="Alexandria" pitchFamily="34" charset="-122"/>
                <a:cs typeface="Arial" panose="020B0604020202020204" pitchFamily="34" charset="0"/>
              </a:rPr>
              <a:t>Thao tác</a:t>
            </a:r>
            <a:endParaRPr lang="en-US" sz="2400" dirty="0"/>
          </a:p>
        </p:txBody>
      </p:sp>
      <p:sp>
        <p:nvSpPr>
          <p:cNvPr id="7" name="Text 4"/>
          <p:cNvSpPr/>
          <p:nvPr/>
        </p:nvSpPr>
        <p:spPr>
          <a:xfrm>
            <a:off x="7144855" y="6297496"/>
            <a:ext cx="4630834" cy="844575"/>
          </a:xfrm>
          <a:prstGeom prst="rect">
            <a:avLst/>
          </a:prstGeom>
          <a:noFill/>
          <a:ln/>
        </p:spPr>
        <p:txBody>
          <a:bodyPr wrap="square" lIns="0" tIns="0" rIns="0" bIns="0" rtlCol="0" anchor="t"/>
          <a:lstStyle/>
          <a:p>
            <a:pPr marL="0" indent="0">
              <a:buNone/>
            </a:pPr>
            <a:r>
              <a:rPr lang="en-US" sz="2000" dirty="0">
                <a:latin typeface="Arial" panose="020B0604020202020204" pitchFamily="34" charset="0"/>
                <a:ea typeface="Nobile" pitchFamily="34" charset="-122"/>
                <a:cs typeface="Arial" panose="020B0604020202020204" pitchFamily="34" charset="0"/>
              </a:rPr>
              <a:t>Khi nhập lỗi ta có thể sửa thông tin cấu hình đồng hồ, ta cũng có thể xóa cấu hình đồng hồ ra khỏi hệ thống.</a:t>
            </a:r>
            <a:endParaRPr lang="en-US" sz="2000" dirty="0"/>
          </a:p>
        </p:txBody>
      </p:sp>
    </p:spTree>
    <p:extLst>
      <p:ext uri="{BB962C8B-B14F-4D97-AF65-F5344CB8AC3E}">
        <p14:creationId xmlns:p14="http://schemas.microsoft.com/office/powerpoint/2010/main" val="264626537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548640" y="431125"/>
            <a:ext cx="3961567" cy="489942"/>
          </a:xfrm>
          <a:prstGeom prst="rect">
            <a:avLst/>
          </a:prstGeom>
          <a:noFill/>
          <a:ln/>
        </p:spPr>
        <p:txBody>
          <a:bodyPr wrap="none" lIns="0" tIns="0" rIns="0" bIns="0" rtlCol="0" anchor="t"/>
          <a:lstStyle/>
          <a:p>
            <a:pPr marL="0" indent="0">
              <a:lnSpc>
                <a:spcPts val="3850"/>
              </a:lnSpc>
              <a:buNone/>
            </a:pPr>
            <a:r>
              <a:rPr lang="en-US" sz="4400" dirty="0">
                <a:latin typeface="Arial" panose="020B0604020202020204" pitchFamily="34" charset="0"/>
                <a:ea typeface="Alexandria" pitchFamily="34" charset="-122"/>
                <a:cs typeface="Arial" panose="020B0604020202020204" pitchFamily="34" charset="0"/>
              </a:rPr>
              <a:t>Form Nhà Cung Cấp</a:t>
            </a:r>
            <a:endParaRPr lang="en-US" sz="4400" dirty="0"/>
          </a:p>
        </p:txBody>
      </p:sp>
      <p:pic>
        <p:nvPicPr>
          <p:cNvPr id="3" name="Image 0" descr="preencoded.png"/>
          <p:cNvPicPr>
            <a:picLocks noChangeAspect="1"/>
          </p:cNvPicPr>
          <p:nvPr/>
        </p:nvPicPr>
        <p:blipFill>
          <a:blip r:embed="rId3"/>
          <a:stretch>
            <a:fillRect/>
          </a:stretch>
        </p:blipFill>
        <p:spPr>
          <a:xfrm>
            <a:off x="626699" y="1244322"/>
            <a:ext cx="7891706" cy="4331287"/>
          </a:xfrm>
          <a:prstGeom prst="rect">
            <a:avLst/>
          </a:prstGeom>
        </p:spPr>
      </p:pic>
      <p:sp>
        <p:nvSpPr>
          <p:cNvPr id="4" name="Text 1"/>
          <p:cNvSpPr/>
          <p:nvPr/>
        </p:nvSpPr>
        <p:spPr>
          <a:xfrm>
            <a:off x="626699" y="5802770"/>
            <a:ext cx="1959650" cy="244912"/>
          </a:xfrm>
          <a:prstGeom prst="rect">
            <a:avLst/>
          </a:prstGeom>
          <a:noFill/>
          <a:ln/>
        </p:spPr>
        <p:txBody>
          <a:bodyPr wrap="none" lIns="0" tIns="0" rIns="0" bIns="0" rtlCol="0" anchor="t"/>
          <a:lstStyle/>
          <a:p>
            <a:pPr marL="0" indent="0">
              <a:lnSpc>
                <a:spcPts val="1900"/>
              </a:lnSpc>
              <a:buNone/>
            </a:pPr>
            <a:r>
              <a:rPr lang="en-US" sz="2400" dirty="0">
                <a:latin typeface="Arial" panose="020B0604020202020204" pitchFamily="34" charset="0"/>
                <a:ea typeface="Alexandria" pitchFamily="34" charset="-122"/>
                <a:cs typeface="Arial" panose="020B0604020202020204" pitchFamily="34" charset="0"/>
              </a:rPr>
              <a:t>Chức năng</a:t>
            </a:r>
            <a:endParaRPr lang="en-US" sz="2400" dirty="0"/>
          </a:p>
        </p:txBody>
      </p:sp>
      <p:sp>
        <p:nvSpPr>
          <p:cNvPr id="5" name="Text 2"/>
          <p:cNvSpPr/>
          <p:nvPr/>
        </p:nvSpPr>
        <p:spPr>
          <a:xfrm>
            <a:off x="626699" y="6204367"/>
            <a:ext cx="6575346" cy="1594107"/>
          </a:xfrm>
          <a:prstGeom prst="rect">
            <a:avLst/>
          </a:prstGeom>
          <a:noFill/>
          <a:ln/>
        </p:spPr>
        <p:txBody>
          <a:bodyPr wrap="square" lIns="0" tIns="0" rIns="0" bIns="0" rtlCol="0" anchor="t"/>
          <a:lstStyle/>
          <a:p>
            <a:pPr marL="0" indent="0">
              <a:buNone/>
            </a:pPr>
            <a:r>
              <a:rPr lang="en-US" sz="2000" dirty="0">
                <a:latin typeface="Arial" panose="020B0604020202020204" pitchFamily="34" charset="0"/>
                <a:ea typeface="Nobile" pitchFamily="34" charset="-122"/>
                <a:cs typeface="Arial" panose="020B0604020202020204" pitchFamily="34" charset="0"/>
              </a:rPr>
              <a:t>Cho phép bổ sung thêm nhà cung cấp đồng hồ và cập nhật vào danh sách của hệ thống. Người dùng sẽ nhập toàn bộ thông tin của nhà cung cấp vào các ô nhập liệu. Nhấn cập nhật để đưa thông tin vào cơ sỡ dữ liệu khi nhập dữ liệu xong.</a:t>
            </a:r>
            <a:endParaRPr lang="en-US" sz="2000" dirty="0"/>
          </a:p>
        </p:txBody>
      </p:sp>
      <p:sp>
        <p:nvSpPr>
          <p:cNvPr id="6" name="Text 3"/>
          <p:cNvSpPr/>
          <p:nvPr/>
        </p:nvSpPr>
        <p:spPr>
          <a:xfrm>
            <a:off x="7202045" y="5802770"/>
            <a:ext cx="1959650" cy="244912"/>
          </a:xfrm>
          <a:prstGeom prst="rect">
            <a:avLst/>
          </a:prstGeom>
          <a:noFill/>
          <a:ln/>
        </p:spPr>
        <p:txBody>
          <a:bodyPr wrap="none" lIns="0" tIns="0" rIns="0" bIns="0" rtlCol="0" anchor="t"/>
          <a:lstStyle/>
          <a:p>
            <a:pPr marL="0" indent="0">
              <a:lnSpc>
                <a:spcPts val="1900"/>
              </a:lnSpc>
              <a:buNone/>
            </a:pPr>
            <a:r>
              <a:rPr lang="en-US" sz="2400" dirty="0">
                <a:latin typeface="Arial" panose="020B0604020202020204" pitchFamily="34" charset="0"/>
                <a:ea typeface="Alexandria" pitchFamily="34" charset="-122"/>
                <a:cs typeface="Arial" panose="020B0604020202020204" pitchFamily="34" charset="0"/>
              </a:rPr>
              <a:t>Thao tác</a:t>
            </a:r>
            <a:endParaRPr lang="en-US" sz="2400" dirty="0"/>
          </a:p>
        </p:txBody>
      </p:sp>
      <p:sp>
        <p:nvSpPr>
          <p:cNvPr id="7" name="Text 4"/>
          <p:cNvSpPr/>
          <p:nvPr/>
        </p:nvSpPr>
        <p:spPr>
          <a:xfrm>
            <a:off x="7202045" y="6204368"/>
            <a:ext cx="4729760" cy="1133134"/>
          </a:xfrm>
          <a:prstGeom prst="rect">
            <a:avLst/>
          </a:prstGeom>
          <a:noFill/>
          <a:ln/>
        </p:spPr>
        <p:txBody>
          <a:bodyPr wrap="square" lIns="0" tIns="0" rIns="0" bIns="0" rtlCol="0" anchor="t"/>
          <a:lstStyle/>
          <a:p>
            <a:pPr marL="0" indent="0">
              <a:buNone/>
            </a:pPr>
            <a:r>
              <a:rPr lang="en-US" sz="2000" dirty="0">
                <a:latin typeface="Arial" panose="020B0604020202020204" pitchFamily="34" charset="0"/>
                <a:ea typeface="Nobile" pitchFamily="34" charset="-122"/>
                <a:cs typeface="Arial" panose="020B0604020202020204" pitchFamily="34" charset="0"/>
              </a:rPr>
              <a:t>Khi nhập lỗi ta có thể sửa thông tin của nhà cung cấp, khi không hợp tác với nhà cung cấp này nữa có thể xóa nhà cung cáp này ra hệ thống.</a:t>
            </a:r>
            <a:endParaRPr lang="en-US" sz="2000" dirty="0"/>
          </a:p>
        </p:txBody>
      </p:sp>
    </p:spTree>
    <p:extLst>
      <p:ext uri="{BB962C8B-B14F-4D97-AF65-F5344CB8AC3E}">
        <p14:creationId xmlns:p14="http://schemas.microsoft.com/office/powerpoint/2010/main" val="15084464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549950" y="432078"/>
            <a:ext cx="4024551" cy="491133"/>
          </a:xfrm>
          <a:prstGeom prst="rect">
            <a:avLst/>
          </a:prstGeom>
          <a:noFill/>
          <a:ln/>
        </p:spPr>
        <p:txBody>
          <a:bodyPr wrap="none" lIns="0" tIns="0" rIns="0" bIns="0" rtlCol="0" anchor="t"/>
          <a:lstStyle/>
          <a:p>
            <a:pPr marL="0" indent="0">
              <a:lnSpc>
                <a:spcPts val="3850"/>
              </a:lnSpc>
              <a:buNone/>
            </a:pPr>
            <a:r>
              <a:rPr lang="en-US" sz="4400" dirty="0">
                <a:latin typeface="Arial" panose="020B0604020202020204" pitchFamily="34" charset="0"/>
                <a:ea typeface="Alexandria" pitchFamily="34" charset="-122"/>
                <a:cs typeface="Arial" panose="020B0604020202020204" pitchFamily="34" charset="0"/>
              </a:rPr>
              <a:t>Form Hãng Đồng Hồ</a:t>
            </a:r>
            <a:endParaRPr lang="en-US" sz="4400" dirty="0"/>
          </a:p>
        </p:txBody>
      </p:sp>
      <p:pic>
        <p:nvPicPr>
          <p:cNvPr id="3" name="Image 0" descr="preencoded.png"/>
          <p:cNvPicPr>
            <a:picLocks noChangeAspect="1"/>
          </p:cNvPicPr>
          <p:nvPr/>
        </p:nvPicPr>
        <p:blipFill>
          <a:blip r:embed="rId3"/>
          <a:stretch>
            <a:fillRect/>
          </a:stretch>
        </p:blipFill>
        <p:spPr>
          <a:xfrm>
            <a:off x="549950" y="1237418"/>
            <a:ext cx="8270665" cy="4530256"/>
          </a:xfrm>
          <a:prstGeom prst="rect">
            <a:avLst/>
          </a:prstGeom>
        </p:spPr>
      </p:pic>
      <p:sp>
        <p:nvSpPr>
          <p:cNvPr id="4" name="Text 1"/>
          <p:cNvSpPr/>
          <p:nvPr/>
        </p:nvSpPr>
        <p:spPr>
          <a:xfrm>
            <a:off x="549950" y="6086942"/>
            <a:ext cx="1964293" cy="245507"/>
          </a:xfrm>
          <a:prstGeom prst="rect">
            <a:avLst/>
          </a:prstGeom>
          <a:noFill/>
          <a:ln/>
        </p:spPr>
        <p:txBody>
          <a:bodyPr wrap="none" lIns="0" tIns="0" rIns="0" bIns="0" rtlCol="0" anchor="t"/>
          <a:lstStyle/>
          <a:p>
            <a:pPr marL="0" indent="0">
              <a:lnSpc>
                <a:spcPts val="1900"/>
              </a:lnSpc>
              <a:buNone/>
            </a:pPr>
            <a:r>
              <a:rPr lang="en-US" sz="2400" dirty="0">
                <a:latin typeface="Arial" panose="020B0604020202020204" pitchFamily="34" charset="0"/>
                <a:ea typeface="Alexandria" pitchFamily="34" charset="-122"/>
                <a:cs typeface="Arial" panose="020B0604020202020204" pitchFamily="34" charset="0"/>
              </a:rPr>
              <a:t>Chức năng</a:t>
            </a:r>
            <a:endParaRPr lang="en-US" sz="2400" dirty="0"/>
          </a:p>
        </p:txBody>
      </p:sp>
      <p:sp>
        <p:nvSpPr>
          <p:cNvPr id="5" name="Text 2"/>
          <p:cNvSpPr/>
          <p:nvPr/>
        </p:nvSpPr>
        <p:spPr>
          <a:xfrm>
            <a:off x="549950" y="6489492"/>
            <a:ext cx="5817396" cy="1308030"/>
          </a:xfrm>
          <a:prstGeom prst="rect">
            <a:avLst/>
          </a:prstGeom>
          <a:noFill/>
          <a:ln/>
        </p:spPr>
        <p:txBody>
          <a:bodyPr wrap="square" lIns="0" tIns="0" rIns="0" bIns="0" rtlCol="0" anchor="t"/>
          <a:lstStyle/>
          <a:p>
            <a:pPr marL="0" indent="0">
              <a:buNone/>
            </a:pPr>
            <a:r>
              <a:rPr lang="en-US" sz="2000" dirty="0">
                <a:latin typeface="Arial" panose="020B0604020202020204" pitchFamily="34" charset="0"/>
                <a:ea typeface="Nobile" pitchFamily="34" charset="-122"/>
                <a:cs typeface="Arial" panose="020B0604020202020204" pitchFamily="34" charset="0"/>
              </a:rPr>
              <a:t>Cho phép bổ sung thêm nhà nhãn hiệu đồng hồ và cập nhật vào danh sách của hệ thống. Người dùng sẽ nhập toàn bộ thông tin của hãng đồng hồ vào các ô nhập liệu. Nhấn cập nhật để đưa thông tin vào cơ sỡ dữ liệu khi nhập dữ liệu xong.</a:t>
            </a:r>
            <a:endParaRPr lang="en-US" sz="2000" dirty="0"/>
          </a:p>
        </p:txBody>
      </p:sp>
      <p:sp>
        <p:nvSpPr>
          <p:cNvPr id="6" name="Text 3"/>
          <p:cNvSpPr/>
          <p:nvPr/>
        </p:nvSpPr>
        <p:spPr>
          <a:xfrm>
            <a:off x="7068463" y="6081881"/>
            <a:ext cx="1714518" cy="372338"/>
          </a:xfrm>
          <a:prstGeom prst="rect">
            <a:avLst/>
          </a:prstGeom>
          <a:noFill/>
          <a:ln/>
        </p:spPr>
        <p:txBody>
          <a:bodyPr wrap="none" lIns="0" tIns="0" rIns="0" bIns="0" rtlCol="0" anchor="t"/>
          <a:lstStyle/>
          <a:p>
            <a:pPr marL="0" indent="0">
              <a:lnSpc>
                <a:spcPts val="1900"/>
              </a:lnSpc>
              <a:buNone/>
            </a:pPr>
            <a:r>
              <a:rPr lang="en-US" sz="2400" dirty="0">
                <a:latin typeface="Arial" panose="020B0604020202020204" pitchFamily="34" charset="0"/>
                <a:ea typeface="Alexandria" pitchFamily="34" charset="-122"/>
                <a:cs typeface="Arial" panose="020B0604020202020204" pitchFamily="34" charset="0"/>
              </a:rPr>
              <a:t>Thao tác</a:t>
            </a:r>
            <a:endParaRPr lang="en-US" sz="2400" dirty="0"/>
          </a:p>
        </p:txBody>
      </p:sp>
      <p:sp>
        <p:nvSpPr>
          <p:cNvPr id="7" name="Text 4"/>
          <p:cNvSpPr/>
          <p:nvPr/>
        </p:nvSpPr>
        <p:spPr>
          <a:xfrm>
            <a:off x="7068462" y="6515209"/>
            <a:ext cx="4439597" cy="1446761"/>
          </a:xfrm>
          <a:prstGeom prst="rect">
            <a:avLst/>
          </a:prstGeom>
          <a:noFill/>
          <a:ln/>
        </p:spPr>
        <p:txBody>
          <a:bodyPr wrap="square" lIns="0" tIns="0" rIns="0" bIns="0" rtlCol="0" anchor="t"/>
          <a:lstStyle/>
          <a:p>
            <a:pPr marL="0" indent="0">
              <a:buNone/>
            </a:pPr>
            <a:r>
              <a:rPr lang="en-US" sz="2000" dirty="0">
                <a:latin typeface="Arial" panose="020B0604020202020204" pitchFamily="34" charset="0"/>
                <a:ea typeface="Nobile" pitchFamily="34" charset="-122"/>
                <a:cs typeface="Arial" panose="020B0604020202020204" pitchFamily="34" charset="0"/>
              </a:rPr>
              <a:t>Khi nhập lỗi ta có thể sửa thông tin của hãng đồng hồ, khi không hợp tác với hãng đồng hồ này nữa có thể xóa hãng đồng hồ này ra hệ thống.</a:t>
            </a:r>
            <a:endParaRPr lang="en-US" sz="2000" dirty="0"/>
          </a:p>
        </p:txBody>
      </p:sp>
    </p:spTree>
    <p:extLst>
      <p:ext uri="{BB962C8B-B14F-4D97-AF65-F5344CB8AC3E}">
        <p14:creationId xmlns:p14="http://schemas.microsoft.com/office/powerpoint/2010/main" val="12012037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550188" y="432316"/>
            <a:ext cx="3930372" cy="491252"/>
          </a:xfrm>
          <a:prstGeom prst="rect">
            <a:avLst/>
          </a:prstGeom>
          <a:noFill/>
          <a:ln/>
        </p:spPr>
        <p:txBody>
          <a:bodyPr wrap="none" lIns="0" tIns="0" rIns="0" bIns="0" rtlCol="0" anchor="t"/>
          <a:lstStyle/>
          <a:p>
            <a:pPr marL="0" indent="0">
              <a:lnSpc>
                <a:spcPts val="3850"/>
              </a:lnSpc>
              <a:buNone/>
            </a:pPr>
            <a:r>
              <a:rPr lang="en-US" sz="4400" dirty="0">
                <a:latin typeface="Arial" panose="020B0604020202020204" pitchFamily="34" charset="0"/>
                <a:ea typeface="Alexandria" pitchFamily="34" charset="-122"/>
                <a:cs typeface="Arial" panose="020B0604020202020204" pitchFamily="34" charset="0"/>
              </a:rPr>
              <a:t>Form Khách Hàng</a:t>
            </a:r>
            <a:endParaRPr lang="en-US" sz="4400" dirty="0"/>
          </a:p>
        </p:txBody>
      </p:sp>
      <p:pic>
        <p:nvPicPr>
          <p:cNvPr id="3" name="Image 0" descr="preencoded.png"/>
          <p:cNvPicPr>
            <a:picLocks noChangeAspect="1"/>
          </p:cNvPicPr>
          <p:nvPr/>
        </p:nvPicPr>
        <p:blipFill>
          <a:blip r:embed="rId3"/>
          <a:stretch>
            <a:fillRect/>
          </a:stretch>
        </p:blipFill>
        <p:spPr>
          <a:xfrm>
            <a:off x="550188" y="1080730"/>
            <a:ext cx="8256067" cy="4516136"/>
          </a:xfrm>
          <a:prstGeom prst="rect">
            <a:avLst/>
          </a:prstGeom>
        </p:spPr>
      </p:pic>
      <p:sp>
        <p:nvSpPr>
          <p:cNvPr id="4" name="Text 1"/>
          <p:cNvSpPr/>
          <p:nvPr/>
        </p:nvSpPr>
        <p:spPr>
          <a:xfrm>
            <a:off x="550188" y="5857930"/>
            <a:ext cx="1965127" cy="438434"/>
          </a:xfrm>
          <a:prstGeom prst="rect">
            <a:avLst/>
          </a:prstGeom>
          <a:noFill/>
          <a:ln/>
        </p:spPr>
        <p:txBody>
          <a:bodyPr wrap="none" lIns="0" tIns="0" rIns="0" bIns="0" rtlCol="0" anchor="t"/>
          <a:lstStyle/>
          <a:p>
            <a:pPr marL="0" indent="0">
              <a:lnSpc>
                <a:spcPts val="1900"/>
              </a:lnSpc>
              <a:buNone/>
            </a:pPr>
            <a:r>
              <a:rPr lang="en-US" sz="2400" dirty="0">
                <a:latin typeface="Arial" panose="020B0604020202020204" pitchFamily="34" charset="0"/>
                <a:ea typeface="Alexandria" pitchFamily="34" charset="-122"/>
                <a:cs typeface="Arial" panose="020B0604020202020204" pitchFamily="34" charset="0"/>
              </a:rPr>
              <a:t>Chức năng</a:t>
            </a:r>
            <a:endParaRPr lang="en-US" sz="2400" dirty="0"/>
          </a:p>
        </p:txBody>
      </p:sp>
      <p:sp>
        <p:nvSpPr>
          <p:cNvPr id="5" name="Text 2"/>
          <p:cNvSpPr/>
          <p:nvPr/>
        </p:nvSpPr>
        <p:spPr>
          <a:xfrm>
            <a:off x="550188" y="6260718"/>
            <a:ext cx="6573322" cy="1346542"/>
          </a:xfrm>
          <a:prstGeom prst="rect">
            <a:avLst/>
          </a:prstGeom>
          <a:noFill/>
          <a:ln/>
        </p:spPr>
        <p:txBody>
          <a:bodyPr wrap="square" lIns="0" tIns="0" rIns="0" bIns="0" rtlCol="0" anchor="t"/>
          <a:lstStyle/>
          <a:p>
            <a:pPr marL="0" indent="0">
              <a:buNone/>
            </a:pPr>
            <a:r>
              <a:rPr lang="en-US" sz="2000" dirty="0">
                <a:latin typeface="Arial" panose="020B0604020202020204" pitchFamily="34" charset="0"/>
                <a:ea typeface="Nobile" pitchFamily="34" charset="-122"/>
                <a:cs typeface="Arial" panose="020B0604020202020204" pitchFamily="34" charset="0"/>
              </a:rPr>
              <a:t>Cho phép bổ sung thêm khách hàng và cập nhật vào danh sách của hệ thống. Người dùng sẽ nhập toàn bộ thông tin của hãng khách hàng vào các ô nhập liệu. Nhấn cập nhật để đưa thông tin vào cơ sỡ dữ liệu khi nhập dữ liệu xong.</a:t>
            </a:r>
            <a:endParaRPr lang="en-US" sz="2000" dirty="0"/>
          </a:p>
        </p:txBody>
      </p:sp>
      <p:sp>
        <p:nvSpPr>
          <p:cNvPr id="6" name="Text 3"/>
          <p:cNvSpPr/>
          <p:nvPr/>
        </p:nvSpPr>
        <p:spPr>
          <a:xfrm>
            <a:off x="7614872" y="5853855"/>
            <a:ext cx="1965127" cy="245626"/>
          </a:xfrm>
          <a:prstGeom prst="rect">
            <a:avLst/>
          </a:prstGeom>
          <a:noFill/>
          <a:ln/>
        </p:spPr>
        <p:txBody>
          <a:bodyPr wrap="none" lIns="0" tIns="0" rIns="0" bIns="0" rtlCol="0" anchor="t"/>
          <a:lstStyle/>
          <a:p>
            <a:pPr marL="0" indent="0">
              <a:lnSpc>
                <a:spcPts val="1900"/>
              </a:lnSpc>
              <a:buNone/>
            </a:pPr>
            <a:r>
              <a:rPr lang="en-US" sz="2400" dirty="0">
                <a:latin typeface="Arial" panose="020B0604020202020204" pitchFamily="34" charset="0"/>
                <a:ea typeface="Alexandria" pitchFamily="34" charset="-122"/>
                <a:cs typeface="Arial" panose="020B0604020202020204" pitchFamily="34" charset="0"/>
              </a:rPr>
              <a:t>Thao tác</a:t>
            </a:r>
            <a:endParaRPr lang="en-US" sz="2400" dirty="0"/>
          </a:p>
        </p:txBody>
      </p:sp>
      <p:sp>
        <p:nvSpPr>
          <p:cNvPr id="7" name="Text 4"/>
          <p:cNvSpPr/>
          <p:nvPr/>
        </p:nvSpPr>
        <p:spPr>
          <a:xfrm>
            <a:off x="7614872" y="6256643"/>
            <a:ext cx="6573322" cy="1125260"/>
          </a:xfrm>
          <a:prstGeom prst="rect">
            <a:avLst/>
          </a:prstGeom>
          <a:noFill/>
          <a:ln/>
        </p:spPr>
        <p:txBody>
          <a:bodyPr wrap="square" lIns="0" tIns="0" rIns="0" bIns="0" rtlCol="0" anchor="t"/>
          <a:lstStyle/>
          <a:p>
            <a:pPr marL="0" indent="0">
              <a:buNone/>
            </a:pPr>
            <a:r>
              <a:rPr lang="en-US" sz="2000" dirty="0">
                <a:latin typeface="Arial" panose="020B0604020202020204" pitchFamily="34" charset="0"/>
                <a:ea typeface="Nobile" pitchFamily="34" charset="-122"/>
                <a:cs typeface="Arial" panose="020B0604020202020204" pitchFamily="34" charset="0"/>
              </a:rPr>
              <a:t>Khi nhập lỗi ta có thể sửa thông tin của khách hàng, ta cũng có thể xóa thông tin khách hàng ra khỏi hệ thống và khi xóa thì sẽ xóa những thông tin liên qua tới khách hàng.</a:t>
            </a:r>
            <a:endParaRPr lang="en-US" sz="2000" dirty="0"/>
          </a:p>
        </p:txBody>
      </p:sp>
    </p:spTree>
    <p:extLst>
      <p:ext uri="{BB962C8B-B14F-4D97-AF65-F5344CB8AC3E}">
        <p14:creationId xmlns:p14="http://schemas.microsoft.com/office/powerpoint/2010/main" val="197871645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548640" y="431125"/>
            <a:ext cx="4677013" cy="489942"/>
          </a:xfrm>
          <a:prstGeom prst="rect">
            <a:avLst/>
          </a:prstGeom>
          <a:noFill/>
          <a:ln/>
        </p:spPr>
        <p:txBody>
          <a:bodyPr wrap="none" lIns="0" tIns="0" rIns="0" bIns="0" rtlCol="0" anchor="t"/>
          <a:lstStyle/>
          <a:p>
            <a:pPr marL="0" indent="0">
              <a:lnSpc>
                <a:spcPts val="3850"/>
              </a:lnSpc>
              <a:buNone/>
            </a:pPr>
            <a:r>
              <a:rPr lang="en-US" sz="4400" dirty="0">
                <a:latin typeface="Arial" panose="020B0604020202020204" pitchFamily="34" charset="0"/>
                <a:ea typeface="Alexandria" pitchFamily="34" charset="-122"/>
                <a:cs typeface="Arial" panose="020B0604020202020204" pitchFamily="34" charset="0"/>
              </a:rPr>
              <a:t>Form Địa Chỉ Giao Hàng</a:t>
            </a:r>
            <a:endParaRPr lang="en-US" sz="4400" dirty="0"/>
          </a:p>
        </p:txBody>
      </p:sp>
      <p:pic>
        <p:nvPicPr>
          <p:cNvPr id="3" name="Image 0" descr="preencoded.png"/>
          <p:cNvPicPr>
            <a:picLocks noChangeAspect="1"/>
          </p:cNvPicPr>
          <p:nvPr/>
        </p:nvPicPr>
        <p:blipFill>
          <a:blip r:embed="rId3"/>
          <a:stretch>
            <a:fillRect/>
          </a:stretch>
        </p:blipFill>
        <p:spPr>
          <a:xfrm>
            <a:off x="548640" y="1077753"/>
            <a:ext cx="8472578" cy="4653544"/>
          </a:xfrm>
          <a:prstGeom prst="rect">
            <a:avLst/>
          </a:prstGeom>
        </p:spPr>
      </p:pic>
      <p:sp>
        <p:nvSpPr>
          <p:cNvPr id="4" name="Text 1"/>
          <p:cNvSpPr/>
          <p:nvPr/>
        </p:nvSpPr>
        <p:spPr>
          <a:xfrm>
            <a:off x="548640" y="5978227"/>
            <a:ext cx="1959650" cy="481461"/>
          </a:xfrm>
          <a:prstGeom prst="rect">
            <a:avLst/>
          </a:prstGeom>
          <a:noFill/>
          <a:ln/>
        </p:spPr>
        <p:txBody>
          <a:bodyPr wrap="none" lIns="0" tIns="0" rIns="0" bIns="0" rtlCol="0" anchor="t"/>
          <a:lstStyle/>
          <a:p>
            <a:pPr marL="0" indent="0">
              <a:lnSpc>
                <a:spcPts val="1900"/>
              </a:lnSpc>
              <a:buNone/>
            </a:pPr>
            <a:r>
              <a:rPr lang="en-US" sz="2400" dirty="0">
                <a:latin typeface="Arial" panose="020B0604020202020204" pitchFamily="34" charset="0"/>
                <a:ea typeface="Alexandria" pitchFamily="34" charset="-122"/>
                <a:cs typeface="Arial" panose="020B0604020202020204" pitchFamily="34" charset="0"/>
              </a:rPr>
              <a:t>Chức năng</a:t>
            </a:r>
            <a:endParaRPr lang="en-US" sz="2400" dirty="0"/>
          </a:p>
        </p:txBody>
      </p:sp>
      <p:sp>
        <p:nvSpPr>
          <p:cNvPr id="5" name="Text 2"/>
          <p:cNvSpPr/>
          <p:nvPr/>
        </p:nvSpPr>
        <p:spPr>
          <a:xfrm>
            <a:off x="548640" y="6379826"/>
            <a:ext cx="6575346" cy="1479490"/>
          </a:xfrm>
          <a:prstGeom prst="rect">
            <a:avLst/>
          </a:prstGeom>
          <a:noFill/>
          <a:ln/>
        </p:spPr>
        <p:txBody>
          <a:bodyPr wrap="square" lIns="0" tIns="0" rIns="0" bIns="0" rtlCol="0" anchor="t"/>
          <a:lstStyle/>
          <a:p>
            <a:pPr marL="0" indent="0">
              <a:buNone/>
            </a:pPr>
            <a:r>
              <a:rPr lang="en-US" sz="2000" dirty="0">
                <a:latin typeface="Arial" panose="020B0604020202020204" pitchFamily="34" charset="0"/>
                <a:ea typeface="Nobile" pitchFamily="34" charset="-122"/>
                <a:cs typeface="Arial" panose="020B0604020202020204" pitchFamily="34" charset="0"/>
              </a:rPr>
              <a:t>Cho phép bổ sung thêm địa chỉ giao hàng và cập nhật vào danh sách của hệ thống. Người dùng sẽ nhập toàn bộ thông tin địa chỉ giao hàng vào các ô nhập liệu. Nhấn cập nhật để đưa thông tin vào cơ sỡ dữ liệu khi nhập dữ liệu xong.</a:t>
            </a:r>
            <a:endParaRPr lang="en-US" sz="2000" dirty="0"/>
          </a:p>
        </p:txBody>
      </p:sp>
      <p:sp>
        <p:nvSpPr>
          <p:cNvPr id="6" name="Text 3"/>
          <p:cNvSpPr/>
          <p:nvPr/>
        </p:nvSpPr>
        <p:spPr>
          <a:xfrm>
            <a:off x="7506414" y="5978228"/>
            <a:ext cx="1959650" cy="533012"/>
          </a:xfrm>
          <a:prstGeom prst="rect">
            <a:avLst/>
          </a:prstGeom>
          <a:noFill/>
          <a:ln/>
        </p:spPr>
        <p:txBody>
          <a:bodyPr wrap="none" lIns="0" tIns="0" rIns="0" bIns="0" rtlCol="0" anchor="t"/>
          <a:lstStyle/>
          <a:p>
            <a:pPr marL="0" indent="0">
              <a:lnSpc>
                <a:spcPts val="1900"/>
              </a:lnSpc>
              <a:buNone/>
            </a:pPr>
            <a:r>
              <a:rPr lang="en-US" sz="2400" dirty="0">
                <a:latin typeface="Arial" panose="020B0604020202020204" pitchFamily="34" charset="0"/>
                <a:ea typeface="Alexandria" pitchFamily="34" charset="-122"/>
                <a:cs typeface="Arial" panose="020B0604020202020204" pitchFamily="34" charset="0"/>
              </a:rPr>
              <a:t>Thao tác</a:t>
            </a:r>
            <a:endParaRPr lang="en-US" sz="2400" dirty="0"/>
          </a:p>
        </p:txBody>
      </p:sp>
      <p:sp>
        <p:nvSpPr>
          <p:cNvPr id="7" name="Text 4"/>
          <p:cNvSpPr/>
          <p:nvPr/>
        </p:nvSpPr>
        <p:spPr>
          <a:xfrm>
            <a:off x="7506414" y="6379825"/>
            <a:ext cx="6575346" cy="1637901"/>
          </a:xfrm>
          <a:prstGeom prst="rect">
            <a:avLst/>
          </a:prstGeom>
          <a:noFill/>
          <a:ln/>
        </p:spPr>
        <p:txBody>
          <a:bodyPr wrap="square" lIns="0" tIns="0" rIns="0" bIns="0" rtlCol="0" anchor="t"/>
          <a:lstStyle/>
          <a:p>
            <a:pPr marL="0" indent="0">
              <a:buNone/>
            </a:pPr>
            <a:r>
              <a:rPr lang="en-US" sz="2000" dirty="0">
                <a:latin typeface="Arial" panose="020B0604020202020204" pitchFamily="34" charset="0"/>
                <a:ea typeface="Nobile" pitchFamily="34" charset="-122"/>
                <a:cs typeface="Arial" panose="020B0604020202020204" pitchFamily="34" charset="0"/>
              </a:rPr>
              <a:t>Trong quá trình nhập nếu người dùng không có “Mã Khách Hàng” có thể thực hiện cập nhật các mã mới sau đó cập nhật để lưu thông tin lại. Tiếp theo ta quay lại thông tin địa chỉ giao hàng và cập nhật để đưa thông tin địa chỉ giao hàng vào cơ sỡ dữ liệu.</a:t>
            </a:r>
            <a:endParaRPr lang="en-US" sz="2000" dirty="0"/>
          </a:p>
        </p:txBody>
      </p:sp>
    </p:spTree>
    <p:extLst>
      <p:ext uri="{BB962C8B-B14F-4D97-AF65-F5344CB8AC3E}">
        <p14:creationId xmlns:p14="http://schemas.microsoft.com/office/powerpoint/2010/main" val="335131878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559475" y="439579"/>
            <a:ext cx="4371380" cy="499586"/>
          </a:xfrm>
          <a:prstGeom prst="rect">
            <a:avLst/>
          </a:prstGeom>
          <a:noFill/>
          <a:ln/>
        </p:spPr>
        <p:txBody>
          <a:bodyPr wrap="none" lIns="0" tIns="0" rIns="0" bIns="0" rtlCol="0" anchor="t"/>
          <a:lstStyle/>
          <a:p>
            <a:pPr marL="0" indent="0">
              <a:lnSpc>
                <a:spcPts val="3900"/>
              </a:lnSpc>
              <a:buNone/>
            </a:pPr>
            <a:r>
              <a:rPr lang="en-US" sz="4400" dirty="0">
                <a:latin typeface="Arial" panose="020B0604020202020204" pitchFamily="34" charset="0"/>
                <a:ea typeface="Alexandria" pitchFamily="34" charset="-122"/>
                <a:cs typeface="Arial" panose="020B0604020202020204" pitchFamily="34" charset="0"/>
              </a:rPr>
              <a:t>Form Phiếu Bảo Hành</a:t>
            </a:r>
            <a:endParaRPr lang="en-US" sz="4400" dirty="0"/>
          </a:p>
        </p:txBody>
      </p:sp>
      <p:pic>
        <p:nvPicPr>
          <p:cNvPr id="3" name="Image 0" descr="preencoded.png"/>
          <p:cNvPicPr>
            <a:picLocks noChangeAspect="1"/>
          </p:cNvPicPr>
          <p:nvPr/>
        </p:nvPicPr>
        <p:blipFill>
          <a:blip r:embed="rId3"/>
          <a:stretch>
            <a:fillRect/>
          </a:stretch>
        </p:blipFill>
        <p:spPr>
          <a:xfrm>
            <a:off x="559475" y="1098947"/>
            <a:ext cx="8506466" cy="4544801"/>
          </a:xfrm>
          <a:prstGeom prst="rect">
            <a:avLst/>
          </a:prstGeom>
        </p:spPr>
      </p:pic>
      <p:sp>
        <p:nvSpPr>
          <p:cNvPr id="4" name="Text 1"/>
          <p:cNvSpPr/>
          <p:nvPr/>
        </p:nvSpPr>
        <p:spPr>
          <a:xfrm>
            <a:off x="559475" y="5803530"/>
            <a:ext cx="1998345" cy="249674"/>
          </a:xfrm>
          <a:prstGeom prst="rect">
            <a:avLst/>
          </a:prstGeom>
          <a:noFill/>
          <a:ln/>
        </p:spPr>
        <p:txBody>
          <a:bodyPr wrap="none" lIns="0" tIns="0" rIns="0" bIns="0" rtlCol="0" anchor="t"/>
          <a:lstStyle/>
          <a:p>
            <a:pPr marL="0" indent="0">
              <a:lnSpc>
                <a:spcPts val="1950"/>
              </a:lnSpc>
              <a:buNone/>
            </a:pPr>
            <a:r>
              <a:rPr lang="en-US" sz="2400" dirty="0">
                <a:latin typeface="Arial" panose="020B0604020202020204" pitchFamily="34" charset="0"/>
                <a:ea typeface="Alexandria" pitchFamily="34" charset="-122"/>
                <a:cs typeface="Arial" panose="020B0604020202020204" pitchFamily="34" charset="0"/>
              </a:rPr>
              <a:t>Chức năng</a:t>
            </a:r>
            <a:endParaRPr lang="en-US" sz="2400" dirty="0"/>
          </a:p>
        </p:txBody>
      </p:sp>
      <p:sp>
        <p:nvSpPr>
          <p:cNvPr id="5" name="Text 2"/>
          <p:cNvSpPr/>
          <p:nvPr/>
        </p:nvSpPr>
        <p:spPr>
          <a:xfrm>
            <a:off x="559475" y="6212986"/>
            <a:ext cx="6560701" cy="1577035"/>
          </a:xfrm>
          <a:prstGeom prst="rect">
            <a:avLst/>
          </a:prstGeom>
          <a:noFill/>
          <a:ln/>
        </p:spPr>
        <p:txBody>
          <a:bodyPr wrap="square" lIns="0" tIns="0" rIns="0" bIns="0" rtlCol="0" anchor="t"/>
          <a:lstStyle/>
          <a:p>
            <a:pPr marL="0" indent="0">
              <a:buNone/>
            </a:pPr>
            <a:r>
              <a:rPr lang="en-US" sz="2000" dirty="0">
                <a:latin typeface="Arial" panose="020B0604020202020204" pitchFamily="34" charset="0"/>
                <a:ea typeface="Nobile" pitchFamily="34" charset="-122"/>
                <a:cs typeface="Arial" panose="020B0604020202020204" pitchFamily="34" charset="0"/>
              </a:rPr>
              <a:t>Cho phép bổ sung thêm phiếu bảo hành và cập nhật vào danh sách của hệ thống. Người dùng sẽ nhập toàn bộ thông tin của phiếu bảo hành vào các ô nhập liệu. Nhấn cập nhật để đưa thông tin vào cơ sỡ dữ liệu khi nhập dữ liệu xong.</a:t>
            </a:r>
            <a:endParaRPr lang="en-US" sz="2000" dirty="0"/>
          </a:p>
        </p:txBody>
      </p:sp>
      <p:sp>
        <p:nvSpPr>
          <p:cNvPr id="6" name="Text 3"/>
          <p:cNvSpPr/>
          <p:nvPr/>
        </p:nvSpPr>
        <p:spPr>
          <a:xfrm>
            <a:off x="7510224" y="5803530"/>
            <a:ext cx="1998345" cy="249674"/>
          </a:xfrm>
          <a:prstGeom prst="rect">
            <a:avLst/>
          </a:prstGeom>
          <a:noFill/>
          <a:ln/>
        </p:spPr>
        <p:txBody>
          <a:bodyPr wrap="none" lIns="0" tIns="0" rIns="0" bIns="0" rtlCol="0" anchor="t"/>
          <a:lstStyle/>
          <a:p>
            <a:pPr marL="0" indent="0">
              <a:lnSpc>
                <a:spcPts val="1950"/>
              </a:lnSpc>
              <a:buNone/>
            </a:pPr>
            <a:r>
              <a:rPr lang="en-US" sz="2400" dirty="0">
                <a:latin typeface="Arial" panose="020B0604020202020204" pitchFamily="34" charset="0"/>
                <a:ea typeface="Alexandria" pitchFamily="34" charset="-122"/>
                <a:cs typeface="Arial" panose="020B0604020202020204" pitchFamily="34" charset="0"/>
              </a:rPr>
              <a:t>Thao tác</a:t>
            </a:r>
            <a:endParaRPr lang="en-US" sz="2400" dirty="0"/>
          </a:p>
        </p:txBody>
      </p:sp>
      <p:sp>
        <p:nvSpPr>
          <p:cNvPr id="7" name="Text 4"/>
          <p:cNvSpPr/>
          <p:nvPr/>
        </p:nvSpPr>
        <p:spPr>
          <a:xfrm>
            <a:off x="7510224" y="6212986"/>
            <a:ext cx="5046049" cy="1737834"/>
          </a:xfrm>
          <a:prstGeom prst="rect">
            <a:avLst/>
          </a:prstGeom>
          <a:noFill/>
          <a:ln/>
        </p:spPr>
        <p:txBody>
          <a:bodyPr wrap="square" lIns="0" tIns="0" rIns="0" bIns="0" rtlCol="0" anchor="t"/>
          <a:lstStyle/>
          <a:p>
            <a:pPr marL="0" indent="0">
              <a:buNone/>
            </a:pPr>
            <a:r>
              <a:rPr lang="en-US" sz="2000" dirty="0">
                <a:latin typeface="Arial" panose="020B0604020202020204" pitchFamily="34" charset="0"/>
                <a:ea typeface="Nobile" pitchFamily="34" charset="-122"/>
                <a:cs typeface="Arial" panose="020B0604020202020204" pitchFamily="34" charset="0"/>
              </a:rPr>
              <a:t>Khi nhập sai thông tin, người dùng có thể chỉnh sửa nội dung của phiếu bảo hành. Nếu phiếu bảo hành không còn hiệu lực, hệ thống cho phép xóa phiếu này khỏi danh sách quản lý.</a:t>
            </a:r>
            <a:endParaRPr lang="en-US" sz="2000" dirty="0"/>
          </a:p>
        </p:txBody>
      </p:sp>
    </p:spTree>
    <p:extLst>
      <p:ext uri="{BB962C8B-B14F-4D97-AF65-F5344CB8AC3E}">
        <p14:creationId xmlns:p14="http://schemas.microsoft.com/office/powerpoint/2010/main" val="347415871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543758" y="427196"/>
            <a:ext cx="3884057" cy="485418"/>
          </a:xfrm>
          <a:prstGeom prst="rect">
            <a:avLst/>
          </a:prstGeom>
          <a:noFill/>
          <a:ln/>
        </p:spPr>
        <p:txBody>
          <a:bodyPr wrap="none" lIns="0" tIns="0" rIns="0" bIns="0" rtlCol="0" anchor="t"/>
          <a:lstStyle/>
          <a:p>
            <a:pPr marL="0" indent="0">
              <a:lnSpc>
                <a:spcPts val="3800"/>
              </a:lnSpc>
              <a:buNone/>
            </a:pPr>
            <a:r>
              <a:rPr lang="en-US" sz="4400" dirty="0">
                <a:latin typeface="Arial" panose="020B0604020202020204" pitchFamily="34" charset="0"/>
                <a:ea typeface="Alexandria" pitchFamily="34" charset="-122"/>
                <a:cs typeface="Arial" panose="020B0604020202020204" pitchFamily="34" charset="0"/>
              </a:rPr>
              <a:t>Form Mua</a:t>
            </a:r>
            <a:endParaRPr lang="en-US" sz="4400" dirty="0"/>
          </a:p>
        </p:txBody>
      </p:sp>
      <p:pic>
        <p:nvPicPr>
          <p:cNvPr id="3" name="Image 0" descr="preencoded.png"/>
          <p:cNvPicPr>
            <a:picLocks noChangeAspect="1"/>
          </p:cNvPicPr>
          <p:nvPr/>
        </p:nvPicPr>
        <p:blipFill>
          <a:blip r:embed="rId3"/>
          <a:stretch>
            <a:fillRect/>
          </a:stretch>
        </p:blipFill>
        <p:spPr>
          <a:xfrm>
            <a:off x="543758" y="1067871"/>
            <a:ext cx="8522183" cy="4738071"/>
          </a:xfrm>
          <a:prstGeom prst="rect">
            <a:avLst/>
          </a:prstGeom>
        </p:spPr>
      </p:pic>
      <p:sp>
        <p:nvSpPr>
          <p:cNvPr id="4" name="Text 1"/>
          <p:cNvSpPr/>
          <p:nvPr/>
        </p:nvSpPr>
        <p:spPr>
          <a:xfrm>
            <a:off x="543758" y="6025554"/>
            <a:ext cx="1942028" cy="242649"/>
          </a:xfrm>
          <a:prstGeom prst="rect">
            <a:avLst/>
          </a:prstGeom>
          <a:noFill/>
          <a:ln/>
        </p:spPr>
        <p:txBody>
          <a:bodyPr wrap="none" lIns="0" tIns="0" rIns="0" bIns="0" rtlCol="0" anchor="t"/>
          <a:lstStyle/>
          <a:p>
            <a:pPr marL="0" indent="0">
              <a:lnSpc>
                <a:spcPts val="1900"/>
              </a:lnSpc>
              <a:buNone/>
            </a:pPr>
            <a:r>
              <a:rPr lang="en-US" sz="2400" dirty="0">
                <a:latin typeface="Arial" panose="020B0604020202020204" pitchFamily="34" charset="0"/>
                <a:ea typeface="Alexandria" pitchFamily="34" charset="-122"/>
                <a:cs typeface="Arial" panose="020B0604020202020204" pitchFamily="34" charset="0"/>
              </a:rPr>
              <a:t>Chức năng</a:t>
            </a:r>
            <a:endParaRPr lang="en-US" sz="2400" dirty="0"/>
          </a:p>
        </p:txBody>
      </p:sp>
      <p:sp>
        <p:nvSpPr>
          <p:cNvPr id="5" name="Text 2"/>
          <p:cNvSpPr/>
          <p:nvPr/>
        </p:nvSpPr>
        <p:spPr>
          <a:xfrm>
            <a:off x="543758" y="6423459"/>
            <a:ext cx="6582013" cy="1538511"/>
          </a:xfrm>
          <a:prstGeom prst="rect">
            <a:avLst/>
          </a:prstGeom>
          <a:noFill/>
          <a:ln/>
        </p:spPr>
        <p:txBody>
          <a:bodyPr wrap="square" lIns="0" tIns="0" rIns="0" bIns="0" rtlCol="0" anchor="t"/>
          <a:lstStyle/>
          <a:p>
            <a:pPr marL="0" indent="0">
              <a:buNone/>
            </a:pPr>
            <a:r>
              <a:rPr lang="en-US" sz="2000" dirty="0">
                <a:latin typeface="Arial" panose="020B0604020202020204" pitchFamily="34" charset="0"/>
                <a:ea typeface="Nobile" pitchFamily="34" charset="-122"/>
                <a:cs typeface="Arial" panose="020B0604020202020204" pitchFamily="34" charset="0"/>
              </a:rPr>
              <a:t>Cho phép bổ sung thêm phiếu mua hàng và cập nhật vào danh sách của hệ thống. Người dùng sẽ nhập toàn bộ thông tin của phiếu mua hàng vào các ô nhập liệu. Nhấn cập nhật để đưa thông tin vào cơ sỡ dữ liệu khi nhập dữ liệu xong.</a:t>
            </a:r>
            <a:endParaRPr lang="en-US" sz="2000" dirty="0"/>
          </a:p>
        </p:txBody>
      </p:sp>
      <p:sp>
        <p:nvSpPr>
          <p:cNvPr id="6" name="Text 3"/>
          <p:cNvSpPr/>
          <p:nvPr/>
        </p:nvSpPr>
        <p:spPr>
          <a:xfrm>
            <a:off x="7512248" y="6041766"/>
            <a:ext cx="1942028" cy="242649"/>
          </a:xfrm>
          <a:prstGeom prst="rect">
            <a:avLst/>
          </a:prstGeom>
          <a:noFill/>
          <a:ln/>
        </p:spPr>
        <p:txBody>
          <a:bodyPr wrap="none" lIns="0" tIns="0" rIns="0" bIns="0" rtlCol="0" anchor="t"/>
          <a:lstStyle/>
          <a:p>
            <a:pPr marL="0" indent="0">
              <a:lnSpc>
                <a:spcPts val="1900"/>
              </a:lnSpc>
              <a:buNone/>
            </a:pPr>
            <a:r>
              <a:rPr lang="en-US" sz="2400" dirty="0">
                <a:latin typeface="Arial" panose="020B0604020202020204" pitchFamily="34" charset="0"/>
                <a:ea typeface="Alexandria" pitchFamily="34" charset="-122"/>
                <a:cs typeface="Arial" panose="020B0604020202020204" pitchFamily="34" charset="0"/>
              </a:rPr>
              <a:t>Thao tác</a:t>
            </a:r>
            <a:endParaRPr lang="en-US" sz="2400" dirty="0"/>
          </a:p>
        </p:txBody>
      </p:sp>
      <p:sp>
        <p:nvSpPr>
          <p:cNvPr id="7" name="Text 4"/>
          <p:cNvSpPr/>
          <p:nvPr/>
        </p:nvSpPr>
        <p:spPr>
          <a:xfrm>
            <a:off x="7512249" y="6439672"/>
            <a:ext cx="4798698" cy="1388484"/>
          </a:xfrm>
          <a:prstGeom prst="rect">
            <a:avLst/>
          </a:prstGeom>
          <a:noFill/>
          <a:ln/>
        </p:spPr>
        <p:txBody>
          <a:bodyPr wrap="square" lIns="0" tIns="0" rIns="0" bIns="0" rtlCol="0" anchor="t"/>
          <a:lstStyle/>
          <a:p>
            <a:pPr marL="0" indent="0">
              <a:buNone/>
            </a:pPr>
            <a:r>
              <a:rPr lang="en-US" sz="2000" dirty="0">
                <a:latin typeface="Arial" panose="020B0604020202020204" pitchFamily="34" charset="0"/>
                <a:ea typeface="Nobile" pitchFamily="34" charset="-122"/>
                <a:cs typeface="Arial" panose="020B0604020202020204" pitchFamily="34" charset="0"/>
              </a:rPr>
              <a:t>Khi nhập sai thông tin, người dùng có thể chỉnh sửa nội dung của phiếu mua hàng. Nếu phiếu mua hàng không còn giá trị, hệ thống cho phép xóa phiếu này khỏi danh sách quản lý.</a:t>
            </a:r>
            <a:endParaRPr lang="en-US" sz="2000" dirty="0"/>
          </a:p>
        </p:txBody>
      </p:sp>
    </p:spTree>
    <p:extLst>
      <p:ext uri="{BB962C8B-B14F-4D97-AF65-F5344CB8AC3E}">
        <p14:creationId xmlns:p14="http://schemas.microsoft.com/office/powerpoint/2010/main" val="137421342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30" y="870305"/>
            <a:ext cx="5670590" cy="708779"/>
          </a:xfrm>
          <a:prstGeom prst="rect">
            <a:avLst/>
          </a:prstGeom>
          <a:noFill/>
          <a:ln/>
        </p:spPr>
        <p:txBody>
          <a:bodyPr wrap="none" lIns="0" tIns="0" rIns="0" bIns="0" rtlCol="0" anchor="t"/>
          <a:lstStyle/>
          <a:p>
            <a:pPr marL="0" indent="0">
              <a:lnSpc>
                <a:spcPts val="5550"/>
              </a:lnSpc>
              <a:buNone/>
            </a:pPr>
            <a:r>
              <a:rPr lang="en-US" sz="5400" dirty="0">
                <a:solidFill>
                  <a:srgbClr val="1B1B27"/>
                </a:solidFill>
                <a:latin typeface="+mj-lt"/>
                <a:ea typeface="Alexandria" pitchFamily="34" charset="-122"/>
                <a:cs typeface="Alexandria" pitchFamily="34" charset="-120"/>
              </a:rPr>
              <a:t>Kết quả đạt được</a:t>
            </a:r>
            <a:endParaRPr lang="en-US" sz="5400" dirty="0">
              <a:latin typeface="+mj-lt"/>
            </a:endParaRPr>
          </a:p>
        </p:txBody>
      </p:sp>
      <p:sp>
        <p:nvSpPr>
          <p:cNvPr id="3" name="Text 1"/>
          <p:cNvSpPr/>
          <p:nvPr/>
        </p:nvSpPr>
        <p:spPr>
          <a:xfrm>
            <a:off x="793730" y="2146059"/>
            <a:ext cx="3532943" cy="352212"/>
          </a:xfrm>
          <a:prstGeom prst="rect">
            <a:avLst/>
          </a:prstGeom>
          <a:noFill/>
          <a:ln/>
        </p:spPr>
        <p:txBody>
          <a:bodyPr wrap="none" lIns="0" tIns="0" rIns="0" bIns="0" rtlCol="0" anchor="t"/>
          <a:lstStyle/>
          <a:p>
            <a:pPr marL="514350" indent="-514350">
              <a:lnSpc>
                <a:spcPts val="2750"/>
              </a:lnSpc>
              <a:buFont typeface="+mj-lt"/>
              <a:buAutoNum type="arabicPeriod"/>
            </a:pPr>
            <a:r>
              <a:rPr lang="en-US" sz="2800" dirty="0">
                <a:solidFill>
                  <a:srgbClr val="1B1B27"/>
                </a:solidFill>
                <a:latin typeface="+mj-lt"/>
                <a:ea typeface="Alexandria" pitchFamily="34" charset="-122"/>
                <a:cs typeface="Alexandria" pitchFamily="34" charset="-120"/>
              </a:rPr>
              <a:t>Chức năng đầy đủ</a:t>
            </a:r>
            <a:endParaRPr lang="en-US" sz="2800" dirty="0">
              <a:latin typeface="+mj-lt"/>
            </a:endParaRPr>
          </a:p>
        </p:txBody>
      </p:sp>
      <p:sp>
        <p:nvSpPr>
          <p:cNvPr id="4" name="Text 2"/>
          <p:cNvSpPr/>
          <p:nvPr/>
        </p:nvSpPr>
        <p:spPr>
          <a:xfrm>
            <a:off x="793730" y="2727203"/>
            <a:ext cx="6244709" cy="725805"/>
          </a:xfrm>
          <a:prstGeom prst="rect">
            <a:avLst/>
          </a:prstGeom>
          <a:noFill/>
          <a:ln/>
        </p:spPr>
        <p:txBody>
          <a:bodyPr wrap="square" lIns="0" tIns="0" rIns="0" bIns="0" rtlCol="0" anchor="t"/>
          <a:lstStyle/>
          <a:p>
            <a:pPr marL="0" indent="0">
              <a:lnSpc>
                <a:spcPts val="2850"/>
              </a:lnSpc>
              <a:buNone/>
            </a:pPr>
            <a:r>
              <a:rPr lang="en-US" sz="2400" dirty="0">
                <a:solidFill>
                  <a:srgbClr val="404155"/>
                </a:solidFill>
                <a:latin typeface="+mj-lt"/>
                <a:ea typeface="Nobile" pitchFamily="34" charset="-122"/>
                <a:cs typeface="Nobile" pitchFamily="34" charset="-120"/>
              </a:rPr>
              <a:t>Hệ thống quản lý đã được xây dựng với đầy đủ các chức năng cơ bản như thêm, sửa, xóa, cập nhật dữ liệu.</a:t>
            </a:r>
            <a:endParaRPr lang="en-US" sz="2400" dirty="0">
              <a:latin typeface="+mj-lt"/>
            </a:endParaRPr>
          </a:p>
        </p:txBody>
      </p:sp>
      <p:sp>
        <p:nvSpPr>
          <p:cNvPr id="5" name="Text 3"/>
          <p:cNvSpPr/>
          <p:nvPr/>
        </p:nvSpPr>
        <p:spPr>
          <a:xfrm>
            <a:off x="7599461" y="2146059"/>
            <a:ext cx="3942052" cy="352212"/>
          </a:xfrm>
          <a:prstGeom prst="rect">
            <a:avLst/>
          </a:prstGeom>
          <a:noFill/>
          <a:ln/>
        </p:spPr>
        <p:txBody>
          <a:bodyPr wrap="none" lIns="0" tIns="0" rIns="0" bIns="0" rtlCol="0" anchor="t"/>
          <a:lstStyle/>
          <a:p>
            <a:pPr marL="514350" indent="-514350">
              <a:lnSpc>
                <a:spcPts val="2750"/>
              </a:lnSpc>
              <a:buFont typeface="+mj-lt"/>
              <a:buAutoNum type="arabicPeriod" startAt="2"/>
            </a:pPr>
            <a:r>
              <a:rPr lang="en-US" sz="2800" dirty="0">
                <a:solidFill>
                  <a:srgbClr val="1B1B27"/>
                </a:solidFill>
                <a:latin typeface="+mj-lt"/>
                <a:ea typeface="Alexandria" pitchFamily="34" charset="-122"/>
                <a:cs typeface="Alexandria" pitchFamily="34" charset="-120"/>
              </a:rPr>
              <a:t>Giao diện thân thiện</a:t>
            </a:r>
            <a:endParaRPr lang="en-US" sz="2800" dirty="0">
              <a:latin typeface="+mj-lt"/>
            </a:endParaRPr>
          </a:p>
        </p:txBody>
      </p:sp>
      <p:sp>
        <p:nvSpPr>
          <p:cNvPr id="6" name="Text 4"/>
          <p:cNvSpPr/>
          <p:nvPr/>
        </p:nvSpPr>
        <p:spPr>
          <a:xfrm>
            <a:off x="7599462" y="2727203"/>
            <a:ext cx="5046022" cy="725805"/>
          </a:xfrm>
          <a:prstGeom prst="rect">
            <a:avLst/>
          </a:prstGeom>
          <a:noFill/>
          <a:ln/>
        </p:spPr>
        <p:txBody>
          <a:bodyPr wrap="square" lIns="0" tIns="0" rIns="0" bIns="0" rtlCol="0" anchor="t"/>
          <a:lstStyle/>
          <a:p>
            <a:pPr marL="0" indent="0">
              <a:lnSpc>
                <a:spcPts val="2850"/>
              </a:lnSpc>
              <a:buNone/>
            </a:pPr>
            <a:r>
              <a:rPr lang="en-US" sz="2400" dirty="0">
                <a:solidFill>
                  <a:srgbClr val="404155"/>
                </a:solidFill>
                <a:latin typeface="+mj-lt"/>
                <a:ea typeface="Nobile" pitchFamily="34" charset="-122"/>
                <a:cs typeface="Nobile" pitchFamily="34" charset="-120"/>
              </a:rPr>
              <a:t>Giao diện người dùng được cải tiến, đảm bảo dễ sử dụng và tối ưu hóa hiệu suất.</a:t>
            </a:r>
            <a:endParaRPr lang="en-US" sz="2400" dirty="0">
              <a:latin typeface="+mj-lt"/>
            </a:endParaRPr>
          </a:p>
        </p:txBody>
      </p:sp>
      <p:sp>
        <p:nvSpPr>
          <p:cNvPr id="9" name="Text 3">
            <a:extLst>
              <a:ext uri="{FF2B5EF4-FFF2-40B4-BE49-F238E27FC236}">
                <a16:creationId xmlns:a16="http://schemas.microsoft.com/office/drawing/2014/main" id="{EC2648B6-8FB3-2D87-CAEF-8946FEA1FFED}"/>
              </a:ext>
            </a:extLst>
          </p:cNvPr>
          <p:cNvSpPr/>
          <p:nvPr/>
        </p:nvSpPr>
        <p:spPr>
          <a:xfrm>
            <a:off x="745605" y="4055404"/>
            <a:ext cx="3213078" cy="352212"/>
          </a:xfrm>
          <a:prstGeom prst="rect">
            <a:avLst/>
          </a:prstGeom>
          <a:noFill/>
          <a:ln/>
        </p:spPr>
        <p:txBody>
          <a:bodyPr wrap="none" lIns="0" tIns="0" rIns="0" bIns="0" rtlCol="0" anchor="t"/>
          <a:lstStyle/>
          <a:p>
            <a:pPr marL="514350" indent="-514350">
              <a:lnSpc>
                <a:spcPts val="2750"/>
              </a:lnSpc>
              <a:buFont typeface="+mj-lt"/>
              <a:buAutoNum type="arabicPeriod" startAt="3"/>
            </a:pPr>
            <a:r>
              <a:rPr lang="en-US" sz="2800" dirty="0">
                <a:solidFill>
                  <a:srgbClr val="404155"/>
                </a:solidFill>
                <a:latin typeface="+mj-lt"/>
                <a:ea typeface="Alexandria" pitchFamily="34" charset="-122"/>
                <a:cs typeface="Alexandria" pitchFamily="34" charset="-120"/>
              </a:rPr>
              <a:t>Quản lý thông tin</a:t>
            </a:r>
            <a:endParaRPr lang="en-US" sz="2800" dirty="0">
              <a:latin typeface="+mj-lt"/>
            </a:endParaRPr>
          </a:p>
        </p:txBody>
      </p:sp>
      <p:sp>
        <p:nvSpPr>
          <p:cNvPr id="10" name="Text 4">
            <a:extLst>
              <a:ext uri="{FF2B5EF4-FFF2-40B4-BE49-F238E27FC236}">
                <a16:creationId xmlns:a16="http://schemas.microsoft.com/office/drawing/2014/main" id="{1FDC60DF-CCB5-6E37-C73A-6F9ED8D41CA8}"/>
              </a:ext>
            </a:extLst>
          </p:cNvPr>
          <p:cNvSpPr/>
          <p:nvPr/>
        </p:nvSpPr>
        <p:spPr>
          <a:xfrm>
            <a:off x="745605" y="4545822"/>
            <a:ext cx="5144297" cy="1451610"/>
          </a:xfrm>
          <a:prstGeom prst="rect">
            <a:avLst/>
          </a:prstGeom>
          <a:noFill/>
          <a:ln/>
        </p:spPr>
        <p:txBody>
          <a:bodyPr wrap="square" lIns="0" tIns="0" rIns="0" bIns="0" rtlCol="0" anchor="t"/>
          <a:lstStyle/>
          <a:p>
            <a:pPr marL="0" indent="0">
              <a:lnSpc>
                <a:spcPts val="2850"/>
              </a:lnSpc>
              <a:buNone/>
            </a:pPr>
            <a:r>
              <a:rPr lang="en-US" sz="2400" dirty="0">
                <a:solidFill>
                  <a:srgbClr val="404155"/>
                </a:solidFill>
                <a:latin typeface="+mj-lt"/>
                <a:ea typeface="Nobile" pitchFamily="34" charset="-122"/>
                <a:cs typeface="Nobile" pitchFamily="34" charset="-120"/>
              </a:rPr>
              <a:t>Hệ thống hỗ trợ quản lý thông tin nhanh chóng và chính xác, giúp tiết kiệm thời gian.</a:t>
            </a:r>
            <a:endParaRPr lang="en-US" sz="2400" dirty="0">
              <a:latin typeface="+mj-lt"/>
            </a:endParaRPr>
          </a:p>
        </p:txBody>
      </p:sp>
      <p:sp>
        <p:nvSpPr>
          <p:cNvPr id="13" name="Text 7">
            <a:extLst>
              <a:ext uri="{FF2B5EF4-FFF2-40B4-BE49-F238E27FC236}">
                <a16:creationId xmlns:a16="http://schemas.microsoft.com/office/drawing/2014/main" id="{09314099-084B-5128-4BDD-F56E56062A0C}"/>
              </a:ext>
            </a:extLst>
          </p:cNvPr>
          <p:cNvSpPr/>
          <p:nvPr/>
        </p:nvSpPr>
        <p:spPr>
          <a:xfrm>
            <a:off x="6683153" y="4285289"/>
            <a:ext cx="2835235" cy="354330"/>
          </a:xfrm>
          <a:prstGeom prst="rect">
            <a:avLst/>
          </a:prstGeom>
          <a:noFill/>
          <a:ln/>
        </p:spPr>
        <p:txBody>
          <a:bodyPr wrap="none" lIns="0" tIns="0" rIns="0" bIns="0" rtlCol="0" anchor="t"/>
          <a:lstStyle/>
          <a:p>
            <a:pPr marL="514350" indent="-514350">
              <a:lnSpc>
                <a:spcPts val="2750"/>
              </a:lnSpc>
              <a:buFont typeface="+mj-lt"/>
              <a:buAutoNum type="arabicPeriod" startAt="4"/>
            </a:pPr>
            <a:r>
              <a:rPr lang="en-US" sz="2800" dirty="0">
                <a:solidFill>
                  <a:srgbClr val="404155"/>
                </a:solidFill>
                <a:latin typeface="+mj-lt"/>
                <a:ea typeface="Alexandria" pitchFamily="34" charset="-122"/>
                <a:cs typeface="Alexandria" pitchFamily="34" charset="-120"/>
              </a:rPr>
              <a:t>Kết nối dữ liệu</a:t>
            </a:r>
            <a:endParaRPr lang="en-US" sz="2800" dirty="0">
              <a:latin typeface="+mj-lt"/>
            </a:endParaRPr>
          </a:p>
        </p:txBody>
      </p:sp>
      <p:sp>
        <p:nvSpPr>
          <p:cNvPr id="14" name="Text 8">
            <a:extLst>
              <a:ext uri="{FF2B5EF4-FFF2-40B4-BE49-F238E27FC236}">
                <a16:creationId xmlns:a16="http://schemas.microsoft.com/office/drawing/2014/main" id="{502D7A53-D896-D0D9-2A7B-3D915C3BA2F6}"/>
              </a:ext>
            </a:extLst>
          </p:cNvPr>
          <p:cNvSpPr/>
          <p:nvPr/>
        </p:nvSpPr>
        <p:spPr>
          <a:xfrm>
            <a:off x="6683153" y="4770427"/>
            <a:ext cx="4858360" cy="1451610"/>
          </a:xfrm>
          <a:prstGeom prst="rect">
            <a:avLst/>
          </a:prstGeom>
          <a:noFill/>
          <a:ln/>
        </p:spPr>
        <p:txBody>
          <a:bodyPr wrap="square" lIns="0" tIns="0" rIns="0" bIns="0" rtlCol="0" anchor="t"/>
          <a:lstStyle/>
          <a:p>
            <a:pPr marL="0" indent="0">
              <a:lnSpc>
                <a:spcPts val="2850"/>
              </a:lnSpc>
              <a:buNone/>
            </a:pPr>
            <a:r>
              <a:rPr lang="en-US" sz="2400" dirty="0">
                <a:solidFill>
                  <a:srgbClr val="404155"/>
                </a:solidFill>
                <a:latin typeface="+mj-lt"/>
                <a:ea typeface="Nobile" pitchFamily="34" charset="-122"/>
                <a:cs typeface="Nobile" pitchFamily="34" charset="-120"/>
              </a:rPr>
              <a:t>Hệ thống có thể kết nối với các nguồn dữ liệu khác nhau, giúp nâng cao hiệu quả quản lý.</a:t>
            </a:r>
            <a:endParaRPr lang="en-US" sz="2400" dirty="0">
              <a:latin typeface="+mj-lt"/>
            </a:endParaRPr>
          </a:p>
        </p:txBody>
      </p:sp>
      <p:sp>
        <p:nvSpPr>
          <p:cNvPr id="17" name="Text 11">
            <a:extLst>
              <a:ext uri="{FF2B5EF4-FFF2-40B4-BE49-F238E27FC236}">
                <a16:creationId xmlns:a16="http://schemas.microsoft.com/office/drawing/2014/main" id="{9D10307C-4854-3BCE-A852-7F8FB71308AA}"/>
              </a:ext>
            </a:extLst>
          </p:cNvPr>
          <p:cNvSpPr/>
          <p:nvPr/>
        </p:nvSpPr>
        <p:spPr>
          <a:xfrm>
            <a:off x="1381984" y="6226364"/>
            <a:ext cx="2835235" cy="354330"/>
          </a:xfrm>
          <a:prstGeom prst="rect">
            <a:avLst/>
          </a:prstGeom>
          <a:noFill/>
          <a:ln/>
        </p:spPr>
        <p:txBody>
          <a:bodyPr wrap="none" lIns="0" tIns="0" rIns="0" bIns="0" rtlCol="0" anchor="t"/>
          <a:lstStyle/>
          <a:p>
            <a:pPr marL="514350" indent="-514350">
              <a:lnSpc>
                <a:spcPts val="2750"/>
              </a:lnSpc>
              <a:buFont typeface="+mj-lt"/>
              <a:buAutoNum type="arabicPeriod" startAt="5"/>
            </a:pPr>
            <a:r>
              <a:rPr lang="en-US" sz="2800" dirty="0">
                <a:solidFill>
                  <a:srgbClr val="404155"/>
                </a:solidFill>
                <a:latin typeface="+mj-lt"/>
                <a:ea typeface="Alexandria" pitchFamily="34" charset="-122"/>
                <a:cs typeface="Alexandria" pitchFamily="34" charset="-120"/>
              </a:rPr>
              <a:t>Bảo mật an toàn</a:t>
            </a:r>
            <a:endParaRPr lang="en-US" sz="2800" dirty="0">
              <a:latin typeface="+mj-lt"/>
            </a:endParaRPr>
          </a:p>
        </p:txBody>
      </p:sp>
      <p:sp>
        <p:nvSpPr>
          <p:cNvPr id="18" name="Text 12">
            <a:extLst>
              <a:ext uri="{FF2B5EF4-FFF2-40B4-BE49-F238E27FC236}">
                <a16:creationId xmlns:a16="http://schemas.microsoft.com/office/drawing/2014/main" id="{F74214A7-5D2B-CB81-7666-72BEA805357F}"/>
              </a:ext>
            </a:extLst>
          </p:cNvPr>
          <p:cNvSpPr/>
          <p:nvPr/>
        </p:nvSpPr>
        <p:spPr>
          <a:xfrm>
            <a:off x="1381984" y="6716783"/>
            <a:ext cx="6819305" cy="725805"/>
          </a:xfrm>
          <a:prstGeom prst="rect">
            <a:avLst/>
          </a:prstGeom>
          <a:noFill/>
          <a:ln/>
        </p:spPr>
        <p:txBody>
          <a:bodyPr wrap="square" lIns="0" tIns="0" rIns="0" bIns="0" rtlCol="0" anchor="t"/>
          <a:lstStyle/>
          <a:p>
            <a:pPr marL="0" indent="0">
              <a:lnSpc>
                <a:spcPts val="2850"/>
              </a:lnSpc>
              <a:buNone/>
            </a:pPr>
            <a:r>
              <a:rPr lang="en-US" sz="2400" dirty="0">
                <a:solidFill>
                  <a:srgbClr val="404155"/>
                </a:solidFill>
                <a:latin typeface="+mj-lt"/>
                <a:ea typeface="Nobile" pitchFamily="34" charset="-122"/>
                <a:cs typeface="Nobile" pitchFamily="34" charset="-120"/>
              </a:rPr>
              <a:t>Hệ thống được bảo mật an toàn, đảm bảo tính bảo mật cho dữ liệu của người dùng.</a:t>
            </a:r>
            <a:endParaRPr lang="en-US" sz="2400" dirty="0">
              <a:latin typeface="+mj-lt"/>
            </a:endParaRPr>
          </a:p>
        </p:txBody>
      </p:sp>
    </p:spTree>
    <p:extLst>
      <p:ext uri="{BB962C8B-B14F-4D97-AF65-F5344CB8AC3E}">
        <p14:creationId xmlns:p14="http://schemas.microsoft.com/office/powerpoint/2010/main" val="26393980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1181992" y="1027450"/>
            <a:ext cx="5670590" cy="708779"/>
          </a:xfrm>
          <a:prstGeom prst="rect">
            <a:avLst/>
          </a:prstGeom>
          <a:noFill/>
          <a:ln/>
        </p:spPr>
        <p:txBody>
          <a:bodyPr wrap="none" lIns="0" tIns="0" rIns="0" bIns="0" rtlCol="0" anchor="t"/>
          <a:lstStyle/>
          <a:p>
            <a:pPr marL="0" indent="0">
              <a:lnSpc>
                <a:spcPts val="5550"/>
              </a:lnSpc>
              <a:buNone/>
            </a:pPr>
            <a:r>
              <a:rPr lang="en-US" sz="5400" dirty="0">
                <a:latin typeface="+mj-lt"/>
                <a:ea typeface="Alexandria" pitchFamily="34" charset="-122"/>
                <a:cs typeface="Alexandria" pitchFamily="34" charset="-120"/>
              </a:rPr>
              <a:t>Hướng phát triển</a:t>
            </a:r>
            <a:endParaRPr lang="en-US" sz="5400" dirty="0">
              <a:latin typeface="+mj-lt"/>
            </a:endParaRPr>
          </a:p>
        </p:txBody>
      </p:sp>
      <p:pic>
        <p:nvPicPr>
          <p:cNvPr id="3" name="Image 0" descr="preencoded.png"/>
          <p:cNvPicPr>
            <a:picLocks noChangeAspect="1"/>
          </p:cNvPicPr>
          <p:nvPr/>
        </p:nvPicPr>
        <p:blipFill>
          <a:blip r:embed="rId3"/>
          <a:stretch>
            <a:fillRect/>
          </a:stretch>
        </p:blipFill>
        <p:spPr>
          <a:xfrm>
            <a:off x="2465009" y="2739925"/>
            <a:ext cx="2152055" cy="807958"/>
          </a:xfrm>
          <a:prstGeom prst="rect">
            <a:avLst/>
          </a:prstGeom>
        </p:spPr>
      </p:pic>
      <p:sp>
        <p:nvSpPr>
          <p:cNvPr id="4" name="Text 1"/>
          <p:cNvSpPr/>
          <p:nvPr/>
        </p:nvSpPr>
        <p:spPr>
          <a:xfrm>
            <a:off x="3487875" y="3004244"/>
            <a:ext cx="106323" cy="453509"/>
          </a:xfrm>
          <a:prstGeom prst="rect">
            <a:avLst/>
          </a:prstGeom>
          <a:noFill/>
          <a:ln/>
        </p:spPr>
        <p:txBody>
          <a:bodyPr wrap="none" lIns="0" tIns="0" rIns="0" bIns="0" rtlCol="0" anchor="t"/>
          <a:lstStyle/>
          <a:p>
            <a:pPr marL="0" indent="0" algn="ctr">
              <a:lnSpc>
                <a:spcPts val="3550"/>
              </a:lnSpc>
              <a:buNone/>
            </a:pPr>
            <a:r>
              <a:rPr lang="en-US" sz="2200" dirty="0">
                <a:latin typeface="+mj-lt"/>
                <a:ea typeface="Alexandria" pitchFamily="34" charset="-122"/>
                <a:cs typeface="Alexandria" pitchFamily="34" charset="-120"/>
              </a:rPr>
              <a:t>1</a:t>
            </a:r>
            <a:endParaRPr lang="en-US" sz="2200" dirty="0">
              <a:latin typeface="+mj-lt"/>
            </a:endParaRPr>
          </a:p>
        </p:txBody>
      </p:sp>
      <p:sp>
        <p:nvSpPr>
          <p:cNvPr id="5" name="Text 2"/>
          <p:cNvSpPr/>
          <p:nvPr/>
        </p:nvSpPr>
        <p:spPr>
          <a:xfrm>
            <a:off x="5354003" y="2587056"/>
            <a:ext cx="9223810" cy="783543"/>
          </a:xfrm>
          <a:prstGeom prst="rect">
            <a:avLst/>
          </a:prstGeom>
          <a:noFill/>
          <a:ln/>
        </p:spPr>
        <p:txBody>
          <a:bodyPr wrap="none" lIns="0" tIns="0" rIns="0" bIns="0" rtlCol="0" anchor="t"/>
          <a:lstStyle/>
          <a:p>
            <a:pPr marR="0" lvl="0" algn="thaiDist">
              <a:lnSpc>
                <a:spcPct val="115000"/>
              </a:lnSpc>
            </a:pPr>
            <a:r>
              <a:rPr lang="en-US" sz="2000" dirty="0">
                <a:effectLst/>
                <a:latin typeface="+mj-lt"/>
                <a:ea typeface="Times New Roman" panose="02020603050405020304" pitchFamily="18" charset="0"/>
              </a:rPr>
              <a:t>	</a:t>
            </a:r>
            <a:r>
              <a:rPr lang="en-US" sz="2400" dirty="0" err="1">
                <a:effectLst/>
                <a:latin typeface="+mj-lt"/>
                <a:ea typeface="Times New Roman" panose="02020603050405020304" pitchFamily="18" charset="0"/>
              </a:rPr>
              <a:t>Mở</a:t>
            </a:r>
            <a:r>
              <a:rPr lang="en-US" sz="2400" dirty="0">
                <a:effectLst/>
                <a:latin typeface="+mj-lt"/>
                <a:ea typeface="Times New Roman" panose="02020603050405020304" pitchFamily="18" charset="0"/>
              </a:rPr>
              <a:t> </a:t>
            </a:r>
            <a:r>
              <a:rPr lang="en-US" sz="2400" dirty="0" err="1">
                <a:effectLst/>
                <a:latin typeface="+mj-lt"/>
                <a:ea typeface="Times New Roman" panose="02020603050405020304" pitchFamily="18" charset="0"/>
              </a:rPr>
              <a:t>rộng</a:t>
            </a:r>
            <a:r>
              <a:rPr lang="en-US" sz="2400" dirty="0">
                <a:effectLst/>
                <a:latin typeface="+mj-lt"/>
                <a:ea typeface="Times New Roman" panose="02020603050405020304" pitchFamily="18" charset="0"/>
              </a:rPr>
              <a:t> </a:t>
            </a:r>
            <a:r>
              <a:rPr lang="en-US" sz="2400" dirty="0" err="1">
                <a:effectLst/>
                <a:latin typeface="+mj-lt"/>
                <a:ea typeface="Times New Roman" panose="02020603050405020304" pitchFamily="18" charset="0"/>
              </a:rPr>
              <a:t>chức</a:t>
            </a:r>
            <a:r>
              <a:rPr lang="en-US" sz="2400" dirty="0">
                <a:effectLst/>
                <a:latin typeface="+mj-lt"/>
                <a:ea typeface="Times New Roman" panose="02020603050405020304" pitchFamily="18" charset="0"/>
              </a:rPr>
              <a:t> </a:t>
            </a:r>
            <a:r>
              <a:rPr lang="en-US" sz="2400" dirty="0" err="1">
                <a:effectLst/>
                <a:latin typeface="+mj-lt"/>
                <a:ea typeface="Times New Roman" panose="02020603050405020304" pitchFamily="18" charset="0"/>
              </a:rPr>
              <a:t>năng</a:t>
            </a:r>
            <a:r>
              <a:rPr lang="en-US" sz="2400" dirty="0">
                <a:effectLst/>
                <a:latin typeface="+mj-lt"/>
                <a:ea typeface="Times New Roman" panose="02020603050405020304" pitchFamily="18" charset="0"/>
              </a:rPr>
              <a:t> </a:t>
            </a:r>
            <a:r>
              <a:rPr lang="en-US" sz="2400" dirty="0" err="1">
                <a:effectLst/>
                <a:latin typeface="+mj-lt"/>
                <a:ea typeface="Times New Roman" panose="02020603050405020304" pitchFamily="18" charset="0"/>
              </a:rPr>
              <a:t>như</a:t>
            </a:r>
            <a:r>
              <a:rPr lang="en-US" sz="2400" dirty="0">
                <a:effectLst/>
                <a:latin typeface="+mj-lt"/>
                <a:ea typeface="Times New Roman" panose="02020603050405020304" pitchFamily="18" charset="0"/>
              </a:rPr>
              <a:t> </a:t>
            </a:r>
            <a:r>
              <a:rPr lang="en-US" sz="2400" dirty="0" err="1">
                <a:effectLst/>
                <a:latin typeface="+mj-lt"/>
                <a:ea typeface="Times New Roman" panose="02020603050405020304" pitchFamily="18" charset="0"/>
              </a:rPr>
              <a:t>thống</a:t>
            </a:r>
            <a:r>
              <a:rPr lang="en-US" sz="2400" dirty="0">
                <a:effectLst/>
                <a:latin typeface="+mj-lt"/>
                <a:ea typeface="Times New Roman" panose="02020603050405020304" pitchFamily="18" charset="0"/>
              </a:rPr>
              <a:t> </a:t>
            </a:r>
            <a:r>
              <a:rPr lang="en-US" sz="2400" dirty="0" err="1">
                <a:effectLst/>
                <a:latin typeface="+mj-lt"/>
                <a:ea typeface="Times New Roman" panose="02020603050405020304" pitchFamily="18" charset="0"/>
              </a:rPr>
              <a:t>kê</a:t>
            </a:r>
            <a:r>
              <a:rPr lang="en-US" sz="2400" dirty="0">
                <a:effectLst/>
                <a:latin typeface="+mj-lt"/>
                <a:ea typeface="Times New Roman" panose="02020603050405020304" pitchFamily="18" charset="0"/>
              </a:rPr>
              <a:t>, </a:t>
            </a:r>
            <a:r>
              <a:rPr lang="en-US" sz="2400" dirty="0" err="1">
                <a:effectLst/>
                <a:latin typeface="+mj-lt"/>
                <a:ea typeface="Times New Roman" panose="02020603050405020304" pitchFamily="18" charset="0"/>
              </a:rPr>
              <a:t>báo</a:t>
            </a:r>
            <a:r>
              <a:rPr lang="en-US" sz="2400" dirty="0">
                <a:effectLst/>
                <a:latin typeface="+mj-lt"/>
                <a:ea typeface="Times New Roman" panose="02020603050405020304" pitchFamily="18" charset="0"/>
              </a:rPr>
              <a:t> </a:t>
            </a:r>
            <a:r>
              <a:rPr lang="en-US" sz="2400" dirty="0" err="1">
                <a:effectLst/>
                <a:latin typeface="+mj-lt"/>
                <a:ea typeface="Times New Roman" panose="02020603050405020304" pitchFamily="18" charset="0"/>
              </a:rPr>
              <a:t>cáo</a:t>
            </a:r>
            <a:r>
              <a:rPr lang="en-US" sz="2400" dirty="0">
                <a:effectLst/>
                <a:latin typeface="+mj-lt"/>
                <a:ea typeface="Times New Roman" panose="02020603050405020304" pitchFamily="18" charset="0"/>
              </a:rPr>
              <a:t> </a:t>
            </a:r>
            <a:r>
              <a:rPr lang="en-US" sz="2400" dirty="0" err="1">
                <a:effectLst/>
                <a:latin typeface="+mj-lt"/>
                <a:ea typeface="Times New Roman" panose="02020603050405020304" pitchFamily="18" charset="0"/>
              </a:rPr>
              <a:t>và</a:t>
            </a:r>
            <a:r>
              <a:rPr lang="en-US" sz="2400" dirty="0">
                <a:effectLst/>
                <a:latin typeface="+mj-lt"/>
                <a:ea typeface="Times New Roman" panose="02020603050405020304" pitchFamily="18" charset="0"/>
              </a:rPr>
              <a:t> </a:t>
            </a:r>
          </a:p>
          <a:p>
            <a:pPr marR="0" lvl="0" algn="thaiDist">
              <a:lnSpc>
                <a:spcPct val="115000"/>
              </a:lnSpc>
            </a:pPr>
            <a:r>
              <a:rPr lang="en-US" sz="2400" dirty="0" err="1">
                <a:effectLst/>
                <a:latin typeface="+mj-lt"/>
                <a:ea typeface="Times New Roman" panose="02020603050405020304" pitchFamily="18" charset="0"/>
              </a:rPr>
              <a:t>hỗ</a:t>
            </a:r>
            <a:r>
              <a:rPr lang="en-US" sz="2400" dirty="0">
                <a:effectLst/>
                <a:latin typeface="+mj-lt"/>
                <a:ea typeface="Times New Roman" panose="02020603050405020304" pitchFamily="18" charset="0"/>
              </a:rPr>
              <a:t> </a:t>
            </a:r>
            <a:r>
              <a:rPr lang="en-US" sz="2400" dirty="0" err="1">
                <a:effectLst/>
                <a:latin typeface="+mj-lt"/>
                <a:ea typeface="Times New Roman" panose="02020603050405020304" pitchFamily="18" charset="0"/>
              </a:rPr>
              <a:t>trợ</a:t>
            </a:r>
            <a:r>
              <a:rPr lang="en-US" sz="2400" dirty="0">
                <a:effectLst/>
                <a:latin typeface="+mj-lt"/>
                <a:ea typeface="Times New Roman" panose="02020603050405020304" pitchFamily="18" charset="0"/>
              </a:rPr>
              <a:t> </a:t>
            </a:r>
            <a:r>
              <a:rPr lang="en-US" sz="2400" dirty="0" err="1">
                <a:effectLst/>
                <a:latin typeface="+mj-lt"/>
                <a:ea typeface="Times New Roman" panose="02020603050405020304" pitchFamily="18" charset="0"/>
              </a:rPr>
              <a:t>nền</a:t>
            </a:r>
            <a:r>
              <a:rPr lang="en-US" sz="2400" dirty="0">
                <a:effectLst/>
                <a:latin typeface="+mj-lt"/>
                <a:ea typeface="Times New Roman" panose="02020603050405020304" pitchFamily="18" charset="0"/>
              </a:rPr>
              <a:t> </a:t>
            </a:r>
            <a:r>
              <a:rPr lang="en-US" sz="2400" dirty="0" err="1">
                <a:effectLst/>
                <a:latin typeface="+mj-lt"/>
                <a:ea typeface="Times New Roman" panose="02020603050405020304" pitchFamily="18" charset="0"/>
              </a:rPr>
              <a:t>tảng</a:t>
            </a:r>
            <a:r>
              <a:rPr lang="en-US" sz="2400" dirty="0">
                <a:effectLst/>
                <a:latin typeface="+mj-lt"/>
                <a:ea typeface="Times New Roman" panose="02020603050405020304" pitchFamily="18" charset="0"/>
              </a:rPr>
              <a:t> web </a:t>
            </a:r>
            <a:r>
              <a:rPr lang="en-US" sz="2400" dirty="0" err="1">
                <a:effectLst/>
                <a:latin typeface="+mj-lt"/>
                <a:ea typeface="Times New Roman" panose="02020603050405020304" pitchFamily="18" charset="0"/>
              </a:rPr>
              <a:t>hoặc</a:t>
            </a:r>
            <a:r>
              <a:rPr lang="en-US" sz="2400" dirty="0">
                <a:effectLst/>
                <a:latin typeface="+mj-lt"/>
                <a:ea typeface="Times New Roman" panose="02020603050405020304" pitchFamily="18" charset="0"/>
              </a:rPr>
              <a:t> di </a:t>
            </a:r>
            <a:r>
              <a:rPr lang="en-US" sz="2400" dirty="0" err="1">
                <a:effectLst/>
                <a:latin typeface="+mj-lt"/>
                <a:ea typeface="Times New Roman" panose="02020603050405020304" pitchFamily="18" charset="0"/>
              </a:rPr>
              <a:t>động</a:t>
            </a:r>
            <a:r>
              <a:rPr lang="en-US" sz="2400" dirty="0">
                <a:effectLst/>
                <a:latin typeface="+mj-lt"/>
                <a:ea typeface="Times New Roman" panose="02020603050405020304" pitchFamily="18" charset="0"/>
              </a:rPr>
              <a:t>.</a:t>
            </a:r>
          </a:p>
        </p:txBody>
      </p:sp>
      <p:sp>
        <p:nvSpPr>
          <p:cNvPr id="6" name="Shape 3"/>
          <p:cNvSpPr/>
          <p:nvPr/>
        </p:nvSpPr>
        <p:spPr>
          <a:xfrm>
            <a:off x="5354003" y="3513019"/>
            <a:ext cx="8592860" cy="15240"/>
          </a:xfrm>
          <a:prstGeom prst="roundRect">
            <a:avLst>
              <a:gd name="adj" fmla="val 625116"/>
            </a:avLst>
          </a:prstGeom>
          <a:solidFill>
            <a:srgbClr val="B8C3DF"/>
          </a:solidFill>
          <a:ln/>
        </p:spPr>
      </p:sp>
      <p:pic>
        <p:nvPicPr>
          <p:cNvPr id="7" name="Image 1" descr="preencoded.png"/>
          <p:cNvPicPr>
            <a:picLocks noChangeAspect="1"/>
          </p:cNvPicPr>
          <p:nvPr/>
        </p:nvPicPr>
        <p:blipFill>
          <a:blip r:embed="rId4"/>
          <a:stretch>
            <a:fillRect/>
          </a:stretch>
        </p:blipFill>
        <p:spPr>
          <a:xfrm>
            <a:off x="1389042" y="3604557"/>
            <a:ext cx="4304109" cy="807958"/>
          </a:xfrm>
          <a:prstGeom prst="rect">
            <a:avLst/>
          </a:prstGeom>
        </p:spPr>
      </p:pic>
      <p:sp>
        <p:nvSpPr>
          <p:cNvPr id="8" name="Text 4"/>
          <p:cNvSpPr/>
          <p:nvPr/>
        </p:nvSpPr>
        <p:spPr>
          <a:xfrm>
            <a:off x="3458110" y="3781722"/>
            <a:ext cx="165854" cy="453509"/>
          </a:xfrm>
          <a:prstGeom prst="rect">
            <a:avLst/>
          </a:prstGeom>
          <a:noFill/>
          <a:ln/>
        </p:spPr>
        <p:txBody>
          <a:bodyPr wrap="none" lIns="0" tIns="0" rIns="0" bIns="0" rtlCol="0" anchor="t"/>
          <a:lstStyle/>
          <a:p>
            <a:pPr marL="0" indent="0" algn="ctr">
              <a:lnSpc>
                <a:spcPts val="3550"/>
              </a:lnSpc>
              <a:buNone/>
            </a:pPr>
            <a:r>
              <a:rPr lang="en-US" sz="2200" dirty="0">
                <a:latin typeface="+mj-lt"/>
                <a:ea typeface="Alexandria" pitchFamily="34" charset="-122"/>
                <a:cs typeface="Alexandria" pitchFamily="34" charset="-120"/>
              </a:rPr>
              <a:t>2</a:t>
            </a:r>
            <a:endParaRPr lang="en-US" sz="2200" dirty="0">
              <a:latin typeface="+mj-lt"/>
            </a:endParaRPr>
          </a:p>
        </p:txBody>
      </p:sp>
      <p:sp>
        <p:nvSpPr>
          <p:cNvPr id="9" name="Text 5"/>
          <p:cNvSpPr/>
          <p:nvPr/>
        </p:nvSpPr>
        <p:spPr>
          <a:xfrm>
            <a:off x="6317873" y="3818294"/>
            <a:ext cx="2734866" cy="354330"/>
          </a:xfrm>
          <a:prstGeom prst="rect">
            <a:avLst/>
          </a:prstGeom>
          <a:noFill/>
          <a:ln/>
        </p:spPr>
        <p:txBody>
          <a:bodyPr wrap="none" lIns="0" tIns="0" rIns="0" bIns="0" rtlCol="0" anchor="t"/>
          <a:lstStyle/>
          <a:p>
            <a:pPr marR="0" lvl="0" algn="thaiDist">
              <a:lnSpc>
                <a:spcPct val="115000"/>
              </a:lnSpc>
            </a:pPr>
            <a:r>
              <a:rPr lang="en-US" sz="2400" dirty="0" err="1">
                <a:effectLst/>
                <a:latin typeface="+mj-lt"/>
                <a:ea typeface="Times New Roman" panose="02020603050405020304" pitchFamily="18" charset="0"/>
              </a:rPr>
              <a:t>Cải</a:t>
            </a:r>
            <a:r>
              <a:rPr lang="en-US" sz="2400" dirty="0">
                <a:effectLst/>
                <a:latin typeface="+mj-lt"/>
                <a:ea typeface="Times New Roman" panose="02020603050405020304" pitchFamily="18" charset="0"/>
              </a:rPr>
              <a:t> </a:t>
            </a:r>
            <a:r>
              <a:rPr lang="en-US" sz="2400" dirty="0" err="1">
                <a:effectLst/>
                <a:latin typeface="+mj-lt"/>
                <a:ea typeface="Times New Roman" panose="02020603050405020304" pitchFamily="18" charset="0"/>
              </a:rPr>
              <a:t>thiện</a:t>
            </a:r>
            <a:r>
              <a:rPr lang="en-US" sz="2400" dirty="0">
                <a:effectLst/>
                <a:latin typeface="+mj-lt"/>
                <a:ea typeface="Times New Roman" panose="02020603050405020304" pitchFamily="18" charset="0"/>
              </a:rPr>
              <a:t> </a:t>
            </a:r>
            <a:r>
              <a:rPr lang="en-US" sz="2400" dirty="0" err="1">
                <a:effectLst/>
                <a:latin typeface="+mj-lt"/>
                <a:ea typeface="Times New Roman" panose="02020603050405020304" pitchFamily="18" charset="0"/>
              </a:rPr>
              <a:t>giao</a:t>
            </a:r>
            <a:r>
              <a:rPr lang="en-US" sz="2400" dirty="0">
                <a:effectLst/>
                <a:latin typeface="+mj-lt"/>
                <a:ea typeface="Times New Roman" panose="02020603050405020304" pitchFamily="18" charset="0"/>
              </a:rPr>
              <a:t> </a:t>
            </a:r>
            <a:r>
              <a:rPr lang="en-US" sz="2400" dirty="0" err="1">
                <a:effectLst/>
                <a:latin typeface="+mj-lt"/>
                <a:ea typeface="Times New Roman" panose="02020603050405020304" pitchFamily="18" charset="0"/>
              </a:rPr>
              <a:t>diện</a:t>
            </a:r>
            <a:r>
              <a:rPr lang="en-US" sz="2400" dirty="0">
                <a:effectLst/>
                <a:latin typeface="+mj-lt"/>
                <a:ea typeface="Times New Roman" panose="02020603050405020304" pitchFamily="18" charset="0"/>
              </a:rPr>
              <a:t> </a:t>
            </a:r>
            <a:r>
              <a:rPr lang="en-US" sz="2400" dirty="0" err="1">
                <a:effectLst/>
                <a:latin typeface="+mj-lt"/>
                <a:ea typeface="Times New Roman" panose="02020603050405020304" pitchFamily="18" charset="0"/>
              </a:rPr>
              <a:t>người</a:t>
            </a:r>
            <a:r>
              <a:rPr lang="en-US" sz="2400" dirty="0">
                <a:effectLst/>
                <a:latin typeface="+mj-lt"/>
                <a:ea typeface="Times New Roman" panose="02020603050405020304" pitchFamily="18" charset="0"/>
              </a:rPr>
              <a:t> </a:t>
            </a:r>
            <a:r>
              <a:rPr lang="en-US" sz="2400" dirty="0" err="1">
                <a:effectLst/>
                <a:latin typeface="+mj-lt"/>
                <a:ea typeface="Times New Roman" panose="02020603050405020304" pitchFamily="18" charset="0"/>
              </a:rPr>
              <a:t>dùng</a:t>
            </a:r>
            <a:r>
              <a:rPr lang="en-US" sz="2400" dirty="0">
                <a:effectLst/>
                <a:latin typeface="+mj-lt"/>
                <a:ea typeface="Times New Roman" panose="02020603050405020304" pitchFamily="18" charset="0"/>
              </a:rPr>
              <a:t>, </a:t>
            </a:r>
            <a:r>
              <a:rPr lang="en-US" sz="2400" dirty="0" err="1">
                <a:effectLst/>
                <a:latin typeface="+mj-lt"/>
                <a:ea typeface="Times New Roman" panose="02020603050405020304" pitchFamily="18" charset="0"/>
              </a:rPr>
              <a:t>hỗ</a:t>
            </a:r>
            <a:r>
              <a:rPr lang="en-US" sz="2400" dirty="0">
                <a:effectLst/>
                <a:latin typeface="+mj-lt"/>
                <a:ea typeface="Times New Roman" panose="02020603050405020304" pitchFamily="18" charset="0"/>
              </a:rPr>
              <a:t> </a:t>
            </a:r>
            <a:r>
              <a:rPr lang="en-US" sz="2400" dirty="0" err="1">
                <a:effectLst/>
                <a:latin typeface="+mj-lt"/>
                <a:ea typeface="Times New Roman" panose="02020603050405020304" pitchFamily="18" charset="0"/>
              </a:rPr>
              <a:t>trợ</a:t>
            </a:r>
            <a:r>
              <a:rPr lang="en-US" sz="2400" dirty="0">
                <a:effectLst/>
                <a:latin typeface="+mj-lt"/>
                <a:ea typeface="Times New Roman" panose="02020603050405020304" pitchFamily="18" charset="0"/>
              </a:rPr>
              <a:t> </a:t>
            </a:r>
            <a:r>
              <a:rPr lang="en-US" sz="2400" dirty="0" err="1">
                <a:effectLst/>
                <a:latin typeface="+mj-lt"/>
                <a:ea typeface="Times New Roman" panose="02020603050405020304" pitchFamily="18" charset="0"/>
              </a:rPr>
              <a:t>đa</a:t>
            </a:r>
            <a:r>
              <a:rPr lang="en-US" sz="2400" dirty="0">
                <a:effectLst/>
                <a:latin typeface="+mj-lt"/>
                <a:ea typeface="Times New Roman" panose="02020603050405020304" pitchFamily="18" charset="0"/>
              </a:rPr>
              <a:t> </a:t>
            </a:r>
            <a:r>
              <a:rPr lang="en-US" sz="2400" dirty="0" err="1">
                <a:effectLst/>
                <a:latin typeface="+mj-lt"/>
                <a:ea typeface="Times New Roman" panose="02020603050405020304" pitchFamily="18" charset="0"/>
              </a:rPr>
              <a:t>ngôn</a:t>
            </a:r>
            <a:r>
              <a:rPr lang="en-US" sz="2400" dirty="0">
                <a:effectLst/>
                <a:latin typeface="+mj-lt"/>
                <a:ea typeface="Times New Roman" panose="02020603050405020304" pitchFamily="18" charset="0"/>
              </a:rPr>
              <a:t> </a:t>
            </a:r>
            <a:r>
              <a:rPr lang="en-US" sz="2400" dirty="0" err="1">
                <a:effectLst/>
                <a:latin typeface="+mj-lt"/>
                <a:ea typeface="Times New Roman" panose="02020603050405020304" pitchFamily="18" charset="0"/>
              </a:rPr>
              <a:t>ngữ</a:t>
            </a:r>
            <a:r>
              <a:rPr lang="en-US" sz="2400" dirty="0">
                <a:effectLst/>
                <a:latin typeface="+mj-lt"/>
                <a:ea typeface="Times New Roman" panose="02020603050405020304" pitchFamily="18" charset="0"/>
              </a:rPr>
              <a:t>.</a:t>
            </a:r>
          </a:p>
        </p:txBody>
      </p:sp>
      <p:sp>
        <p:nvSpPr>
          <p:cNvPr id="10" name="Shape 6"/>
          <p:cNvSpPr/>
          <p:nvPr/>
        </p:nvSpPr>
        <p:spPr>
          <a:xfrm>
            <a:off x="6430090" y="4412535"/>
            <a:ext cx="7516773" cy="15240"/>
          </a:xfrm>
          <a:prstGeom prst="roundRect">
            <a:avLst>
              <a:gd name="adj" fmla="val 625116"/>
            </a:avLst>
          </a:prstGeom>
          <a:solidFill>
            <a:srgbClr val="B8C3DF"/>
          </a:solidFill>
          <a:ln/>
        </p:spPr>
      </p:sp>
      <p:pic>
        <p:nvPicPr>
          <p:cNvPr id="11" name="Image 2" descr="preencoded.png"/>
          <p:cNvPicPr>
            <a:picLocks noChangeAspect="1"/>
          </p:cNvPicPr>
          <p:nvPr/>
        </p:nvPicPr>
        <p:blipFill>
          <a:blip r:embed="rId5"/>
          <a:stretch>
            <a:fillRect/>
          </a:stretch>
        </p:blipFill>
        <p:spPr>
          <a:xfrm>
            <a:off x="312955" y="4469189"/>
            <a:ext cx="6456164" cy="807958"/>
          </a:xfrm>
          <a:prstGeom prst="rect">
            <a:avLst/>
          </a:prstGeom>
        </p:spPr>
      </p:pic>
      <p:sp>
        <p:nvSpPr>
          <p:cNvPr id="12" name="Text 7"/>
          <p:cNvSpPr/>
          <p:nvPr/>
        </p:nvSpPr>
        <p:spPr>
          <a:xfrm>
            <a:off x="3457514" y="4646354"/>
            <a:ext cx="166926" cy="453509"/>
          </a:xfrm>
          <a:prstGeom prst="rect">
            <a:avLst/>
          </a:prstGeom>
          <a:noFill/>
          <a:ln/>
        </p:spPr>
        <p:txBody>
          <a:bodyPr wrap="none" lIns="0" tIns="0" rIns="0" bIns="0" rtlCol="0" anchor="t"/>
          <a:lstStyle/>
          <a:p>
            <a:pPr marL="0" indent="0" algn="ctr">
              <a:lnSpc>
                <a:spcPts val="3550"/>
              </a:lnSpc>
              <a:buNone/>
            </a:pPr>
            <a:r>
              <a:rPr lang="en-US" sz="2200" dirty="0">
                <a:latin typeface="+mj-lt"/>
                <a:ea typeface="Alexandria" pitchFamily="34" charset="-122"/>
                <a:cs typeface="Alexandria" pitchFamily="34" charset="-120"/>
              </a:rPr>
              <a:t>3</a:t>
            </a:r>
            <a:endParaRPr lang="en-US" sz="2200" dirty="0">
              <a:latin typeface="+mj-lt"/>
            </a:endParaRPr>
          </a:p>
        </p:txBody>
      </p:sp>
      <p:sp>
        <p:nvSpPr>
          <p:cNvPr id="13" name="Text 8"/>
          <p:cNvSpPr/>
          <p:nvPr/>
        </p:nvSpPr>
        <p:spPr>
          <a:xfrm>
            <a:off x="7293073" y="4599731"/>
            <a:ext cx="5776156" cy="646936"/>
          </a:xfrm>
          <a:prstGeom prst="rect">
            <a:avLst/>
          </a:prstGeom>
          <a:noFill/>
          <a:ln/>
        </p:spPr>
        <p:txBody>
          <a:bodyPr wrap="none" lIns="0" tIns="0" rIns="0" bIns="0" rtlCol="0" anchor="t"/>
          <a:lstStyle/>
          <a:p>
            <a:pPr marR="0" lvl="0" algn="thaiDist">
              <a:lnSpc>
                <a:spcPct val="115000"/>
              </a:lnSpc>
            </a:pPr>
            <a:r>
              <a:rPr lang="en-US" sz="2000" dirty="0">
                <a:effectLst/>
                <a:latin typeface="+mj-lt"/>
                <a:ea typeface="Times New Roman" panose="02020603050405020304" pitchFamily="18" charset="0"/>
              </a:rPr>
              <a:t>	</a:t>
            </a:r>
            <a:r>
              <a:rPr lang="en-US" sz="2400" dirty="0" err="1">
                <a:effectLst/>
                <a:latin typeface="+mj-lt"/>
                <a:ea typeface="Times New Roman" panose="02020603050405020304" pitchFamily="18" charset="0"/>
              </a:rPr>
              <a:t>Tính</a:t>
            </a:r>
            <a:r>
              <a:rPr lang="en-US" sz="2400" dirty="0">
                <a:effectLst/>
                <a:latin typeface="+mj-lt"/>
                <a:ea typeface="Times New Roman" panose="02020603050405020304" pitchFamily="18" charset="0"/>
              </a:rPr>
              <a:t> </a:t>
            </a:r>
            <a:r>
              <a:rPr lang="en-US" sz="2400" dirty="0" err="1">
                <a:effectLst/>
                <a:latin typeface="+mj-lt"/>
                <a:ea typeface="Times New Roman" panose="02020603050405020304" pitchFamily="18" charset="0"/>
              </a:rPr>
              <a:t>hợp</a:t>
            </a:r>
            <a:r>
              <a:rPr lang="en-US" sz="2400" dirty="0">
                <a:effectLst/>
                <a:latin typeface="+mj-lt"/>
                <a:ea typeface="Times New Roman" panose="02020603050405020304" pitchFamily="18" charset="0"/>
              </a:rPr>
              <a:t> </a:t>
            </a:r>
            <a:r>
              <a:rPr lang="en-US" sz="2400" dirty="0" err="1">
                <a:effectLst/>
                <a:latin typeface="+mj-lt"/>
                <a:ea typeface="Times New Roman" panose="02020603050405020304" pitchFamily="18" charset="0"/>
              </a:rPr>
              <a:t>công</a:t>
            </a:r>
            <a:r>
              <a:rPr lang="en-US" sz="2400" dirty="0">
                <a:effectLst/>
                <a:latin typeface="+mj-lt"/>
                <a:ea typeface="Times New Roman" panose="02020603050405020304" pitchFamily="18" charset="0"/>
              </a:rPr>
              <a:t> </a:t>
            </a:r>
            <a:r>
              <a:rPr lang="en-US" sz="2400" dirty="0" err="1">
                <a:effectLst/>
                <a:latin typeface="+mj-lt"/>
                <a:ea typeface="Times New Roman" panose="02020603050405020304" pitchFamily="18" charset="0"/>
              </a:rPr>
              <a:t>nghệ</a:t>
            </a:r>
            <a:r>
              <a:rPr lang="en-US" sz="2400" dirty="0">
                <a:effectLst/>
                <a:latin typeface="+mj-lt"/>
                <a:ea typeface="Times New Roman" panose="02020603050405020304" pitchFamily="18" charset="0"/>
              </a:rPr>
              <a:t> </a:t>
            </a:r>
            <a:r>
              <a:rPr lang="en-US" sz="2400" dirty="0" err="1">
                <a:effectLst/>
                <a:latin typeface="+mj-lt"/>
                <a:ea typeface="Times New Roman" panose="02020603050405020304" pitchFamily="18" charset="0"/>
              </a:rPr>
              <a:t>mới</a:t>
            </a:r>
            <a:r>
              <a:rPr lang="en-US" sz="2400" dirty="0">
                <a:effectLst/>
                <a:latin typeface="+mj-lt"/>
                <a:ea typeface="Times New Roman" panose="02020603050405020304" pitchFamily="18" charset="0"/>
              </a:rPr>
              <a:t> </a:t>
            </a:r>
            <a:r>
              <a:rPr lang="en-US" sz="2400" dirty="0" err="1">
                <a:effectLst/>
                <a:latin typeface="+mj-lt"/>
                <a:ea typeface="Times New Roman" panose="02020603050405020304" pitchFamily="18" charset="0"/>
              </a:rPr>
              <a:t>như</a:t>
            </a:r>
            <a:r>
              <a:rPr lang="en-US" sz="2400" dirty="0">
                <a:effectLst/>
                <a:latin typeface="+mj-lt"/>
                <a:ea typeface="Times New Roman" panose="02020603050405020304" pitchFamily="18" charset="0"/>
              </a:rPr>
              <a:t> </a:t>
            </a:r>
            <a:r>
              <a:rPr lang="en-US" sz="2400" dirty="0" err="1">
                <a:effectLst/>
                <a:latin typeface="+mj-lt"/>
                <a:ea typeface="Times New Roman" panose="02020603050405020304" pitchFamily="18" charset="0"/>
              </a:rPr>
              <a:t>trí</a:t>
            </a:r>
            <a:r>
              <a:rPr lang="en-US" sz="2400" dirty="0">
                <a:effectLst/>
                <a:latin typeface="+mj-lt"/>
                <a:ea typeface="Times New Roman" panose="02020603050405020304" pitchFamily="18" charset="0"/>
              </a:rPr>
              <a:t> </a:t>
            </a:r>
            <a:r>
              <a:rPr lang="en-US" sz="2400" dirty="0" err="1">
                <a:effectLst/>
                <a:latin typeface="+mj-lt"/>
                <a:ea typeface="Times New Roman" panose="02020603050405020304" pitchFamily="18" charset="0"/>
              </a:rPr>
              <a:t>tuệ</a:t>
            </a:r>
            <a:r>
              <a:rPr lang="en-US" sz="2400" dirty="0">
                <a:effectLst/>
                <a:latin typeface="+mj-lt"/>
                <a:ea typeface="Times New Roman" panose="02020603050405020304" pitchFamily="18" charset="0"/>
              </a:rPr>
              <a:t> </a:t>
            </a:r>
            <a:r>
              <a:rPr lang="en-US" sz="2400" dirty="0" err="1">
                <a:effectLst/>
                <a:latin typeface="+mj-lt"/>
                <a:ea typeface="Times New Roman" panose="02020603050405020304" pitchFamily="18" charset="0"/>
              </a:rPr>
              <a:t>nhân</a:t>
            </a:r>
            <a:r>
              <a:rPr lang="en-US" sz="2400" dirty="0">
                <a:effectLst/>
                <a:latin typeface="+mj-lt"/>
                <a:ea typeface="Times New Roman" panose="02020603050405020304" pitchFamily="18" charset="0"/>
              </a:rPr>
              <a:t> </a:t>
            </a:r>
            <a:r>
              <a:rPr lang="en-US" sz="2400" dirty="0" err="1">
                <a:effectLst/>
                <a:latin typeface="+mj-lt"/>
                <a:ea typeface="Times New Roman" panose="02020603050405020304" pitchFamily="18" charset="0"/>
              </a:rPr>
              <a:t>tạo</a:t>
            </a:r>
            <a:r>
              <a:rPr lang="en-US" sz="2400" dirty="0">
                <a:effectLst/>
                <a:latin typeface="+mj-lt"/>
                <a:ea typeface="Times New Roman" panose="02020603050405020304" pitchFamily="18" charset="0"/>
              </a:rPr>
              <a:t>, </a:t>
            </a:r>
          </a:p>
          <a:p>
            <a:pPr marR="0" lvl="0" algn="thaiDist">
              <a:lnSpc>
                <a:spcPct val="115000"/>
              </a:lnSpc>
            </a:pPr>
            <a:r>
              <a:rPr lang="en-US" sz="2400" dirty="0" err="1">
                <a:effectLst/>
                <a:latin typeface="+mj-lt"/>
                <a:ea typeface="Times New Roman" panose="02020603050405020304" pitchFamily="18" charset="0"/>
              </a:rPr>
              <a:t>điện</a:t>
            </a:r>
            <a:r>
              <a:rPr lang="en-US" sz="2400" dirty="0">
                <a:effectLst/>
                <a:latin typeface="+mj-lt"/>
                <a:ea typeface="Times New Roman" panose="02020603050405020304" pitchFamily="18" charset="0"/>
              </a:rPr>
              <a:t> </a:t>
            </a:r>
            <a:r>
              <a:rPr lang="en-US" sz="2400" dirty="0" err="1">
                <a:effectLst/>
                <a:latin typeface="+mj-lt"/>
                <a:ea typeface="Times New Roman" panose="02020603050405020304" pitchFamily="18" charset="0"/>
              </a:rPr>
              <a:t>toán</a:t>
            </a:r>
            <a:r>
              <a:rPr lang="en-US" sz="2400" dirty="0">
                <a:effectLst/>
                <a:latin typeface="+mj-lt"/>
                <a:ea typeface="Times New Roman" panose="02020603050405020304" pitchFamily="18" charset="0"/>
              </a:rPr>
              <a:t> </a:t>
            </a:r>
            <a:r>
              <a:rPr lang="en-US" sz="2400" dirty="0" err="1">
                <a:effectLst/>
                <a:latin typeface="+mj-lt"/>
                <a:ea typeface="Times New Roman" panose="02020603050405020304" pitchFamily="18" charset="0"/>
              </a:rPr>
              <a:t>đám</a:t>
            </a:r>
            <a:r>
              <a:rPr lang="en-US" sz="2400" dirty="0">
                <a:effectLst/>
                <a:latin typeface="+mj-lt"/>
                <a:ea typeface="Times New Roman" panose="02020603050405020304" pitchFamily="18" charset="0"/>
              </a:rPr>
              <a:t> </a:t>
            </a:r>
            <a:r>
              <a:rPr lang="en-US" sz="2400" dirty="0" err="1">
                <a:effectLst/>
                <a:latin typeface="+mj-lt"/>
                <a:ea typeface="Times New Roman" panose="02020603050405020304" pitchFamily="18" charset="0"/>
              </a:rPr>
              <a:t>mây</a:t>
            </a:r>
            <a:r>
              <a:rPr lang="en-US" sz="2400" dirty="0">
                <a:effectLst/>
                <a:latin typeface="+mj-lt"/>
                <a:ea typeface="Times New Roman" panose="02020603050405020304" pitchFamily="18" charset="0"/>
              </a:rPr>
              <a:t>.</a:t>
            </a:r>
          </a:p>
        </p:txBody>
      </p:sp>
    </p:spTree>
    <p:extLst>
      <p:ext uri="{BB962C8B-B14F-4D97-AF65-F5344CB8AC3E}">
        <p14:creationId xmlns:p14="http://schemas.microsoft.com/office/powerpoint/2010/main" val="23893928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7511372" y="2590469"/>
            <a:ext cx="2640786" cy="708779"/>
          </a:xfrm>
          <a:prstGeom prst="rect">
            <a:avLst/>
          </a:prstGeom>
          <a:noFill/>
          <a:ln/>
        </p:spPr>
        <p:txBody>
          <a:bodyPr wrap="none" lIns="0" tIns="0" rIns="0" bIns="0" rtlCol="0" anchor="t"/>
          <a:lstStyle/>
          <a:p>
            <a:pPr marL="0" indent="0">
              <a:lnSpc>
                <a:spcPts val="5550"/>
              </a:lnSpc>
              <a:buNone/>
            </a:pPr>
            <a:r>
              <a:rPr lang="en-US" sz="5400" dirty="0">
                <a:latin typeface="Arial" panose="020B0604020202020204" pitchFamily="34" charset="0"/>
                <a:ea typeface="Alexandria" pitchFamily="34" charset="-122"/>
                <a:cs typeface="Arial" panose="020B0604020202020204" pitchFamily="34" charset="0"/>
              </a:rPr>
              <a:t>Mở đầu</a:t>
            </a:r>
            <a:endParaRPr lang="en-US" sz="5400" dirty="0">
              <a:latin typeface="Arial" panose="020B0604020202020204" pitchFamily="34" charset="0"/>
              <a:cs typeface="Arial" panose="020B0604020202020204" pitchFamily="34" charset="0"/>
            </a:endParaRPr>
          </a:p>
        </p:txBody>
      </p:sp>
      <p:sp>
        <p:nvSpPr>
          <p:cNvPr id="4" name="Text 1"/>
          <p:cNvSpPr/>
          <p:nvPr/>
        </p:nvSpPr>
        <p:spPr>
          <a:xfrm>
            <a:off x="6023712" y="3403541"/>
            <a:ext cx="5896941" cy="1748321"/>
          </a:xfrm>
          <a:prstGeom prst="rect">
            <a:avLst/>
          </a:prstGeom>
          <a:noFill/>
          <a:ln/>
        </p:spPr>
        <p:txBody>
          <a:bodyPr wrap="square" lIns="0" tIns="0" rIns="0" bIns="0" rtlCol="0" anchor="t"/>
          <a:lstStyle/>
          <a:p>
            <a:pPr marL="0" indent="0">
              <a:lnSpc>
                <a:spcPts val="2850"/>
              </a:lnSpc>
              <a:buNone/>
            </a:pPr>
            <a:r>
              <a:rPr lang="en-US" sz="2400" dirty="0" err="1">
                <a:latin typeface="Arial" panose="020B0604020202020204" pitchFamily="34" charset="0"/>
                <a:ea typeface="Nobile" pitchFamily="34" charset="-122"/>
                <a:cs typeface="Arial" panose="020B0604020202020204" pitchFamily="34" charset="0"/>
              </a:rPr>
              <a:t>Hiện</a:t>
            </a:r>
            <a:r>
              <a:rPr lang="en-US" sz="2400" dirty="0">
                <a:latin typeface="Arial" panose="020B0604020202020204" pitchFamily="34" charset="0"/>
                <a:ea typeface="Nobile" pitchFamily="34" charset="-122"/>
                <a:cs typeface="Arial" panose="020B0604020202020204" pitchFamily="34" charset="0"/>
              </a:rPr>
              <a:t> nay </a:t>
            </a:r>
            <a:r>
              <a:rPr lang="en-US" sz="2400" dirty="0" err="1">
                <a:latin typeface="Arial" panose="020B0604020202020204" pitchFamily="34" charset="0"/>
                <a:ea typeface="Nobile" pitchFamily="34" charset="-122"/>
                <a:cs typeface="Arial" panose="020B0604020202020204" pitchFamily="34" charset="0"/>
              </a:rPr>
              <a:t>ngành</a:t>
            </a:r>
            <a:r>
              <a:rPr lang="en-US" sz="2400" dirty="0">
                <a:latin typeface="Arial" panose="020B0604020202020204" pitchFamily="34" charset="0"/>
                <a:ea typeface="Nobile" pitchFamily="34" charset="-122"/>
                <a:cs typeface="Arial" panose="020B0604020202020204" pitchFamily="34" charset="0"/>
              </a:rPr>
              <a:t> công nghệ thông tin ngày càng phát triển mạnh mẽ, ứng dụng công nghệ thông tin vào các dịch vụ đã trở nên phổ biến và rộng rãi trên mọi lĩnh vực.</a:t>
            </a:r>
            <a:endParaRPr 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0877339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1A6FF39-7E74-4359-8E5E-8552A5B24161}"/>
              </a:ext>
            </a:extLst>
          </p:cNvPr>
          <p:cNvSpPr txBox="1"/>
          <p:nvPr/>
        </p:nvSpPr>
        <p:spPr>
          <a:xfrm>
            <a:off x="827977" y="3191470"/>
            <a:ext cx="12974445" cy="923330"/>
          </a:xfrm>
          <a:prstGeom prst="rect">
            <a:avLst/>
          </a:prstGeom>
          <a:noFill/>
        </p:spPr>
        <p:txBody>
          <a:bodyPr wrap="square" rtlCol="0">
            <a:spAutoFit/>
          </a:bodyPr>
          <a:lstStyle/>
          <a:p>
            <a:r>
              <a:rPr lang="en-US" sz="5400" i="1" dirty="0" err="1"/>
              <a:t>Cảm</a:t>
            </a:r>
            <a:r>
              <a:rPr lang="en-US" sz="5400" i="1" dirty="0"/>
              <a:t> </a:t>
            </a:r>
            <a:r>
              <a:rPr lang="en-US" sz="5400" i="1" dirty="0" err="1"/>
              <a:t>ơn</a:t>
            </a:r>
            <a:r>
              <a:rPr lang="en-US" sz="5400" i="1" dirty="0"/>
              <a:t> </a:t>
            </a:r>
            <a:r>
              <a:rPr lang="en-US" sz="5400" i="1" dirty="0" err="1"/>
              <a:t>thầy</a:t>
            </a:r>
            <a:r>
              <a:rPr lang="en-US" sz="5400" i="1" dirty="0"/>
              <a:t> </a:t>
            </a:r>
            <a:r>
              <a:rPr lang="en-US" sz="5400" i="1" dirty="0" err="1"/>
              <a:t>cô</a:t>
            </a:r>
            <a:r>
              <a:rPr lang="en-US" sz="5400" i="1" dirty="0"/>
              <a:t> </a:t>
            </a:r>
            <a:r>
              <a:rPr lang="en-US" sz="5400" i="1" dirty="0" err="1"/>
              <a:t>và</a:t>
            </a:r>
            <a:r>
              <a:rPr lang="en-US" sz="5400" i="1" dirty="0"/>
              <a:t> </a:t>
            </a:r>
            <a:r>
              <a:rPr lang="en-US" sz="5400" i="1" dirty="0" err="1"/>
              <a:t>các</a:t>
            </a:r>
            <a:r>
              <a:rPr lang="en-US" sz="5400" i="1" dirty="0"/>
              <a:t> </a:t>
            </a:r>
            <a:r>
              <a:rPr lang="en-US" sz="5400" i="1" dirty="0" err="1"/>
              <a:t>bạn</a:t>
            </a:r>
            <a:r>
              <a:rPr lang="en-US" sz="5400" i="1" dirty="0"/>
              <a:t> </a:t>
            </a:r>
            <a:r>
              <a:rPr lang="en-US" sz="5400" i="1" dirty="0" err="1"/>
              <a:t>đã</a:t>
            </a:r>
            <a:r>
              <a:rPr lang="en-US" sz="5400" i="1" dirty="0"/>
              <a:t> </a:t>
            </a:r>
            <a:r>
              <a:rPr lang="en-US" sz="5400" i="1" dirty="0" err="1"/>
              <a:t>lắng</a:t>
            </a:r>
            <a:r>
              <a:rPr lang="en-US" sz="5400" i="1" dirty="0"/>
              <a:t> </a:t>
            </a:r>
            <a:r>
              <a:rPr lang="en-US" sz="5400" i="1" dirty="0" err="1"/>
              <a:t>nghe</a:t>
            </a:r>
            <a:r>
              <a:rPr lang="en-US" sz="5400" i="1" dirty="0"/>
              <a:t>! </a:t>
            </a:r>
          </a:p>
        </p:txBody>
      </p:sp>
    </p:spTree>
    <p:extLst>
      <p:ext uri="{BB962C8B-B14F-4D97-AF65-F5344CB8AC3E}">
        <p14:creationId xmlns:p14="http://schemas.microsoft.com/office/powerpoint/2010/main" val="3852953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706767" y="450954"/>
            <a:ext cx="5980509" cy="708779"/>
          </a:xfrm>
          <a:prstGeom prst="rect">
            <a:avLst/>
          </a:prstGeom>
          <a:noFill/>
          <a:ln/>
        </p:spPr>
        <p:txBody>
          <a:bodyPr wrap="none" lIns="0" tIns="0" rIns="0" bIns="0" rtlCol="0" anchor="t"/>
          <a:lstStyle/>
          <a:p>
            <a:pPr marL="0" indent="0">
              <a:lnSpc>
                <a:spcPts val="5550"/>
              </a:lnSpc>
              <a:buNone/>
            </a:pPr>
            <a:r>
              <a:rPr lang="en-US" sz="5400" dirty="0">
                <a:latin typeface="Arial" panose="020B0604020202020204" pitchFamily="34" charset="0"/>
                <a:ea typeface="Alexandria" pitchFamily="34" charset="-122"/>
                <a:cs typeface="Arial" panose="020B0604020202020204" pitchFamily="34" charset="0"/>
              </a:rPr>
              <a:t>Mục đích nghiên cứu</a:t>
            </a:r>
            <a:endParaRPr lang="en-US" sz="5400" dirty="0">
              <a:latin typeface="Arial" panose="020B0604020202020204" pitchFamily="34" charset="0"/>
              <a:cs typeface="Arial" panose="020B0604020202020204" pitchFamily="34" charset="0"/>
            </a:endParaRPr>
          </a:p>
        </p:txBody>
      </p:sp>
      <p:sp>
        <p:nvSpPr>
          <p:cNvPr id="4" name="Text 1"/>
          <p:cNvSpPr/>
          <p:nvPr/>
        </p:nvSpPr>
        <p:spPr>
          <a:xfrm>
            <a:off x="706768" y="1355379"/>
            <a:ext cx="7653191" cy="1146295"/>
          </a:xfrm>
          <a:prstGeom prst="rect">
            <a:avLst/>
          </a:prstGeom>
          <a:noFill/>
          <a:ln/>
        </p:spPr>
        <p:txBody>
          <a:bodyPr wrap="square" lIns="0" tIns="0" rIns="0" bIns="0" rtlCol="0" anchor="t"/>
          <a:lstStyle/>
          <a:p>
            <a:pPr marL="0" indent="0">
              <a:lnSpc>
                <a:spcPts val="2850"/>
              </a:lnSpc>
              <a:buNone/>
            </a:pPr>
            <a:r>
              <a:rPr lang="en-US" sz="2400" dirty="0">
                <a:latin typeface="Arial" panose="020B0604020202020204" pitchFamily="34" charset="0"/>
                <a:ea typeface="Nobile" pitchFamily="34" charset="-122"/>
                <a:cs typeface="Arial" panose="020B0604020202020204" pitchFamily="34" charset="0"/>
              </a:rPr>
              <a:t>Xây dựng một phần mềm quản lý với các chức năng cơ bản như thêm, sửa, </a:t>
            </a:r>
            <a:r>
              <a:rPr lang="en-US" sz="2400" dirty="0" err="1">
                <a:latin typeface="Arial" panose="020B0604020202020204" pitchFamily="34" charset="0"/>
                <a:ea typeface="Nobile" pitchFamily="34" charset="-122"/>
                <a:cs typeface="Arial" panose="020B0604020202020204" pitchFamily="34" charset="0"/>
              </a:rPr>
              <a:t>xóa</a:t>
            </a:r>
            <a:r>
              <a:rPr lang="en-US" sz="2400" dirty="0">
                <a:latin typeface="Arial" panose="020B0604020202020204" pitchFamily="34" charset="0"/>
                <a:ea typeface="Nobile" pitchFamily="34" charset="-122"/>
                <a:cs typeface="Arial" panose="020B0604020202020204" pitchFamily="34" charset="0"/>
              </a:rPr>
              <a:t> </a:t>
            </a:r>
            <a:r>
              <a:rPr lang="en-US" sz="2400" dirty="0" err="1">
                <a:latin typeface="Arial" panose="020B0604020202020204" pitchFamily="34" charset="0"/>
                <a:ea typeface="Nobile" pitchFamily="34" charset="-122"/>
                <a:cs typeface="Arial" panose="020B0604020202020204" pitchFamily="34" charset="0"/>
              </a:rPr>
              <a:t>thông</a:t>
            </a:r>
            <a:r>
              <a:rPr lang="en-US" sz="2400" dirty="0">
                <a:latin typeface="Arial" panose="020B0604020202020204" pitchFamily="34" charset="0"/>
                <a:ea typeface="Nobile" pitchFamily="34" charset="-122"/>
                <a:cs typeface="Arial" panose="020B0604020202020204" pitchFamily="34" charset="0"/>
              </a:rPr>
              <a:t> tin sản phẩm, thông tin khách hàng, </a:t>
            </a:r>
            <a:r>
              <a:rPr lang="en-US" sz="2400" dirty="0" err="1">
                <a:latin typeface="Arial" panose="020B0604020202020204" pitchFamily="34" charset="0"/>
                <a:ea typeface="Nobile" pitchFamily="34" charset="-122"/>
                <a:cs typeface="Arial" panose="020B0604020202020204" pitchFamily="34" charset="0"/>
              </a:rPr>
              <a:t>bảo</a:t>
            </a:r>
            <a:r>
              <a:rPr lang="en-US" sz="2400" dirty="0">
                <a:latin typeface="Arial" panose="020B0604020202020204" pitchFamily="34" charset="0"/>
                <a:ea typeface="Nobile" pitchFamily="34" charset="-122"/>
                <a:cs typeface="Arial" panose="020B0604020202020204" pitchFamily="34" charset="0"/>
              </a:rPr>
              <a:t> </a:t>
            </a:r>
            <a:r>
              <a:rPr lang="en-US" sz="2400" dirty="0" err="1">
                <a:latin typeface="Arial" panose="020B0604020202020204" pitchFamily="34" charset="0"/>
                <a:ea typeface="Nobile" pitchFamily="34" charset="-122"/>
                <a:cs typeface="Arial" panose="020B0604020202020204" pitchFamily="34" charset="0"/>
              </a:rPr>
              <a:t>hành</a:t>
            </a:r>
            <a:r>
              <a:rPr lang="en-US" sz="2400" dirty="0">
                <a:latin typeface="Arial" panose="020B0604020202020204" pitchFamily="34" charset="0"/>
                <a:ea typeface="Nobile" pitchFamily="34" charset="-122"/>
                <a:cs typeface="Arial" panose="020B0604020202020204" pitchFamily="34" charset="0"/>
              </a:rPr>
              <a:t> </a:t>
            </a:r>
            <a:r>
              <a:rPr lang="en-US" sz="2400" dirty="0" err="1">
                <a:latin typeface="Arial" panose="020B0604020202020204" pitchFamily="34" charset="0"/>
                <a:ea typeface="Nobile" pitchFamily="34" charset="-122"/>
                <a:cs typeface="Arial" panose="020B0604020202020204" pitchFamily="34" charset="0"/>
              </a:rPr>
              <a:t>sản</a:t>
            </a:r>
            <a:r>
              <a:rPr lang="en-US" sz="2400" dirty="0">
                <a:latin typeface="Arial" panose="020B0604020202020204" pitchFamily="34" charset="0"/>
                <a:ea typeface="Nobile" pitchFamily="34" charset="-122"/>
                <a:cs typeface="Arial" panose="020B0604020202020204" pitchFamily="34" charset="0"/>
              </a:rPr>
              <a:t> </a:t>
            </a:r>
            <a:r>
              <a:rPr lang="en-US" sz="2400" dirty="0" err="1">
                <a:latin typeface="Arial" panose="020B0604020202020204" pitchFamily="34" charset="0"/>
                <a:ea typeface="Nobile" pitchFamily="34" charset="-122"/>
                <a:cs typeface="Arial" panose="020B0604020202020204" pitchFamily="34" charset="0"/>
              </a:rPr>
              <a:t>phẩm</a:t>
            </a:r>
            <a:r>
              <a:rPr lang="en-US" sz="2400" dirty="0">
                <a:latin typeface="Arial" panose="020B0604020202020204" pitchFamily="34" charset="0"/>
                <a:ea typeface="Nobile" pitchFamily="34" charset="-122"/>
                <a:cs typeface="Arial" panose="020B0604020202020204" pitchFamily="34" charset="0"/>
              </a:rPr>
              <a:t>, </a:t>
            </a:r>
            <a:r>
              <a:rPr lang="en-US" sz="2400" dirty="0" err="1">
                <a:latin typeface="Arial" panose="020B0604020202020204" pitchFamily="34" charset="0"/>
                <a:ea typeface="Nobile" pitchFamily="34" charset="-122"/>
                <a:cs typeface="Arial" panose="020B0604020202020204" pitchFamily="34" charset="0"/>
              </a:rPr>
              <a:t>địa</a:t>
            </a:r>
            <a:r>
              <a:rPr lang="en-US" sz="2400" dirty="0">
                <a:latin typeface="Arial" panose="020B0604020202020204" pitchFamily="34" charset="0"/>
                <a:ea typeface="Nobile" pitchFamily="34" charset="-122"/>
                <a:cs typeface="Arial" panose="020B0604020202020204" pitchFamily="34" charset="0"/>
              </a:rPr>
              <a:t> </a:t>
            </a:r>
            <a:r>
              <a:rPr lang="en-US" sz="2400" dirty="0" err="1">
                <a:latin typeface="Arial" panose="020B0604020202020204" pitchFamily="34" charset="0"/>
                <a:ea typeface="Nobile" pitchFamily="34" charset="-122"/>
                <a:cs typeface="Arial" panose="020B0604020202020204" pitchFamily="34" charset="0"/>
              </a:rPr>
              <a:t>chỉ</a:t>
            </a:r>
            <a:r>
              <a:rPr lang="en-US" sz="2400" dirty="0">
                <a:latin typeface="Arial" panose="020B0604020202020204" pitchFamily="34" charset="0"/>
                <a:ea typeface="Nobile" pitchFamily="34" charset="-122"/>
                <a:cs typeface="Arial" panose="020B0604020202020204" pitchFamily="34" charset="0"/>
              </a:rPr>
              <a:t> </a:t>
            </a:r>
            <a:r>
              <a:rPr lang="en-US" sz="2400" dirty="0" err="1">
                <a:latin typeface="Arial" panose="020B0604020202020204" pitchFamily="34" charset="0"/>
                <a:ea typeface="Nobile" pitchFamily="34" charset="-122"/>
                <a:cs typeface="Arial" panose="020B0604020202020204" pitchFamily="34" charset="0"/>
              </a:rPr>
              <a:t>giao</a:t>
            </a:r>
            <a:r>
              <a:rPr lang="en-US" sz="2400" dirty="0">
                <a:latin typeface="Arial" panose="020B0604020202020204" pitchFamily="34" charset="0"/>
                <a:ea typeface="Nobile" pitchFamily="34" charset="-122"/>
                <a:cs typeface="Arial" panose="020B0604020202020204" pitchFamily="34" charset="0"/>
              </a:rPr>
              <a:t> </a:t>
            </a:r>
            <a:r>
              <a:rPr lang="en-US" sz="2400" dirty="0" err="1">
                <a:latin typeface="Arial" panose="020B0604020202020204" pitchFamily="34" charset="0"/>
                <a:ea typeface="Nobile" pitchFamily="34" charset="-122"/>
                <a:cs typeface="Arial" panose="020B0604020202020204" pitchFamily="34" charset="0"/>
              </a:rPr>
              <a:t>hàng</a:t>
            </a:r>
            <a:r>
              <a:rPr lang="en-US" sz="2400" dirty="0">
                <a:latin typeface="Arial" panose="020B0604020202020204" pitchFamily="34" charset="0"/>
                <a:ea typeface="Nobile" pitchFamily="34" charset="-122"/>
                <a:cs typeface="Arial" panose="020B0604020202020204" pitchFamily="34" charset="0"/>
              </a:rPr>
              <a:t>.</a:t>
            </a:r>
            <a:endParaRPr lang="en-US" sz="2400" dirty="0">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D1572DB0-AB17-ED4D-7092-58D1A3C8C829}"/>
              </a:ext>
            </a:extLst>
          </p:cNvPr>
          <p:cNvPicPr>
            <a:picLocks noChangeAspect="1"/>
          </p:cNvPicPr>
          <p:nvPr/>
        </p:nvPicPr>
        <p:blipFill>
          <a:blip r:embed="rId3"/>
          <a:srcRect l="14769" t="-135" r="20190" b="135"/>
          <a:stretch/>
        </p:blipFill>
        <p:spPr>
          <a:xfrm>
            <a:off x="9277815" y="0"/>
            <a:ext cx="5352585" cy="8229600"/>
          </a:xfrm>
          <a:prstGeom prst="rect">
            <a:avLst/>
          </a:prstGeom>
        </p:spPr>
      </p:pic>
      <p:sp>
        <p:nvSpPr>
          <p:cNvPr id="2" name="Text 0">
            <a:extLst>
              <a:ext uri="{FF2B5EF4-FFF2-40B4-BE49-F238E27FC236}">
                <a16:creationId xmlns:a16="http://schemas.microsoft.com/office/drawing/2014/main" id="{BFB8F911-C2FA-FBCC-6F44-A0ABB5B16CA8}"/>
              </a:ext>
            </a:extLst>
          </p:cNvPr>
          <p:cNvSpPr/>
          <p:nvPr/>
        </p:nvSpPr>
        <p:spPr>
          <a:xfrm>
            <a:off x="715731" y="2835637"/>
            <a:ext cx="6182320" cy="708779"/>
          </a:xfrm>
          <a:prstGeom prst="rect">
            <a:avLst/>
          </a:prstGeom>
          <a:noFill/>
          <a:ln/>
        </p:spPr>
        <p:txBody>
          <a:bodyPr wrap="none" lIns="0" tIns="0" rIns="0" bIns="0" rtlCol="0" anchor="t"/>
          <a:lstStyle/>
          <a:p>
            <a:pPr marL="0" indent="0">
              <a:lnSpc>
                <a:spcPts val="5550"/>
              </a:lnSpc>
              <a:buNone/>
            </a:pPr>
            <a:r>
              <a:rPr lang="en-US" sz="5400" dirty="0">
                <a:latin typeface="Arial" panose="020B0604020202020204" pitchFamily="34" charset="0"/>
                <a:ea typeface="Alexandria" pitchFamily="34" charset="-122"/>
                <a:cs typeface="Arial" panose="020B0604020202020204" pitchFamily="34" charset="0"/>
              </a:rPr>
              <a:t>Đối tượng nghiên cứu</a:t>
            </a:r>
            <a:endParaRPr lang="en-US" sz="5400" dirty="0">
              <a:latin typeface="Arial" panose="020B0604020202020204" pitchFamily="34" charset="0"/>
              <a:cs typeface="Arial" panose="020B0604020202020204" pitchFamily="34" charset="0"/>
            </a:endParaRPr>
          </a:p>
        </p:txBody>
      </p:sp>
      <p:sp>
        <p:nvSpPr>
          <p:cNvPr id="5" name="Text 1">
            <a:extLst>
              <a:ext uri="{FF2B5EF4-FFF2-40B4-BE49-F238E27FC236}">
                <a16:creationId xmlns:a16="http://schemas.microsoft.com/office/drawing/2014/main" id="{8D604EE8-00B5-DDA2-7438-9371E841A3C2}"/>
              </a:ext>
            </a:extLst>
          </p:cNvPr>
          <p:cNvSpPr/>
          <p:nvPr/>
        </p:nvSpPr>
        <p:spPr>
          <a:xfrm>
            <a:off x="706767" y="3744117"/>
            <a:ext cx="7556421" cy="1547600"/>
          </a:xfrm>
          <a:prstGeom prst="rect">
            <a:avLst/>
          </a:prstGeom>
          <a:noFill/>
          <a:ln/>
        </p:spPr>
        <p:txBody>
          <a:bodyPr wrap="square" lIns="0" tIns="0" rIns="0" bIns="0" rtlCol="0" anchor="t"/>
          <a:lstStyle/>
          <a:p>
            <a:pPr marL="0" indent="0">
              <a:lnSpc>
                <a:spcPts val="2850"/>
              </a:lnSpc>
              <a:buNone/>
            </a:pPr>
            <a:r>
              <a:rPr lang="en-US" sz="2400" dirty="0">
                <a:latin typeface="+mj-lt"/>
                <a:ea typeface="Nobile" pitchFamily="34" charset="-122"/>
                <a:cs typeface="Arial" panose="020B0604020202020204" pitchFamily="34" charset="0"/>
              </a:rPr>
              <a:t>Quản lý danh mục các đồng hồ hiện có trong cửa hàng, danh mục khách hàng mua đồng hồ, địa chỉ giao hàng khi mua qua điện thoại, cùng các thông tin bảo hành, nhãn hiệu và nhà cung cấp đồng hồ.</a:t>
            </a:r>
            <a:endParaRPr lang="en-US" sz="2400" dirty="0">
              <a:latin typeface="+mj-lt"/>
              <a:cs typeface="Arial" panose="020B0604020202020204" pitchFamily="34" charset="0"/>
            </a:endParaRPr>
          </a:p>
        </p:txBody>
      </p:sp>
      <p:sp>
        <p:nvSpPr>
          <p:cNvPr id="6" name="Text 0">
            <a:extLst>
              <a:ext uri="{FF2B5EF4-FFF2-40B4-BE49-F238E27FC236}">
                <a16:creationId xmlns:a16="http://schemas.microsoft.com/office/drawing/2014/main" id="{29ACCAEB-47CB-8704-40B4-A5FAF68E77B4}"/>
              </a:ext>
            </a:extLst>
          </p:cNvPr>
          <p:cNvSpPr/>
          <p:nvPr/>
        </p:nvSpPr>
        <p:spPr>
          <a:xfrm>
            <a:off x="706767" y="5414740"/>
            <a:ext cx="5670590" cy="708779"/>
          </a:xfrm>
          <a:prstGeom prst="rect">
            <a:avLst/>
          </a:prstGeom>
          <a:noFill/>
          <a:ln/>
        </p:spPr>
        <p:txBody>
          <a:bodyPr wrap="none" lIns="0" tIns="0" rIns="0" bIns="0" rtlCol="0" anchor="t"/>
          <a:lstStyle/>
          <a:p>
            <a:pPr marL="0" indent="0">
              <a:lnSpc>
                <a:spcPts val="5550"/>
              </a:lnSpc>
              <a:buNone/>
            </a:pPr>
            <a:r>
              <a:rPr lang="en-US" sz="5400" dirty="0">
                <a:latin typeface="Arial" panose="020B0604020202020204" pitchFamily="34" charset="0"/>
                <a:ea typeface="Alexandria" pitchFamily="34" charset="-122"/>
                <a:cs typeface="Arial" panose="020B0604020202020204" pitchFamily="34" charset="0"/>
              </a:rPr>
              <a:t>Phạm vi nghiên cứu</a:t>
            </a:r>
            <a:endParaRPr lang="en-US" sz="5400" dirty="0"/>
          </a:p>
        </p:txBody>
      </p:sp>
      <p:sp>
        <p:nvSpPr>
          <p:cNvPr id="8" name="Text 1">
            <a:extLst>
              <a:ext uri="{FF2B5EF4-FFF2-40B4-BE49-F238E27FC236}">
                <a16:creationId xmlns:a16="http://schemas.microsoft.com/office/drawing/2014/main" id="{99B1E7C4-DB2F-4EB3-6845-0B690E2C5D3F}"/>
              </a:ext>
            </a:extLst>
          </p:cNvPr>
          <p:cNvSpPr/>
          <p:nvPr/>
        </p:nvSpPr>
        <p:spPr>
          <a:xfrm>
            <a:off x="706767" y="6329867"/>
            <a:ext cx="7556421" cy="1088708"/>
          </a:xfrm>
          <a:prstGeom prst="rect">
            <a:avLst/>
          </a:prstGeom>
          <a:noFill/>
          <a:ln/>
        </p:spPr>
        <p:txBody>
          <a:bodyPr wrap="square" lIns="0" tIns="0" rIns="0" bIns="0" rtlCol="0" anchor="t"/>
          <a:lstStyle/>
          <a:p>
            <a:pPr marL="0" indent="0">
              <a:lnSpc>
                <a:spcPts val="2850"/>
              </a:lnSpc>
              <a:buNone/>
            </a:pPr>
            <a:r>
              <a:rPr lang="en-US" sz="2400" dirty="0">
                <a:latin typeface="Arial" panose="020B0604020202020204" pitchFamily="34" charset="0"/>
                <a:ea typeface="Nobile" pitchFamily="34" charset="-122"/>
                <a:cs typeface="Arial" panose="020B0604020202020204" pitchFamily="34" charset="0"/>
              </a:rPr>
              <a:t>Phân tích và xây dựng các chức năng quản lý danh mục sản phẩm, khách hàng, bảo hành, nhãn hiệu, nhà cung cấp và địa chỉ khách hàng khi mua qua điện thoại.</a:t>
            </a:r>
            <a:endParaRPr lang="en-US" sz="2400" dirty="0"/>
          </a:p>
        </p:txBody>
      </p:sp>
    </p:spTree>
    <p:extLst>
      <p:ext uri="{BB962C8B-B14F-4D97-AF65-F5344CB8AC3E}">
        <p14:creationId xmlns:p14="http://schemas.microsoft.com/office/powerpoint/2010/main" val="22132227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2510076"/>
            <a:ext cx="7556421" cy="1417558"/>
          </a:xfrm>
          <a:prstGeom prst="rect">
            <a:avLst/>
          </a:prstGeom>
          <a:noFill/>
          <a:ln/>
        </p:spPr>
        <p:txBody>
          <a:bodyPr wrap="square" lIns="0" tIns="0" rIns="0" bIns="0" rtlCol="0" anchor="t"/>
          <a:lstStyle/>
          <a:p>
            <a:pPr marL="0" indent="0" algn="ctr">
              <a:lnSpc>
                <a:spcPts val="5550"/>
              </a:lnSpc>
              <a:buNone/>
            </a:pPr>
            <a:r>
              <a:rPr lang="en-US" sz="4400" dirty="0">
                <a:latin typeface="Arial" panose="020B0604020202020204" pitchFamily="34" charset="0"/>
                <a:ea typeface="Alexandria" pitchFamily="34" charset="-122"/>
                <a:cs typeface="Arial" panose="020B0604020202020204" pitchFamily="34" charset="0"/>
              </a:rPr>
              <a:t>Giới thiệu về cửa hàng bán đồng hồ</a:t>
            </a:r>
            <a:endParaRPr lang="en-US" sz="4400" dirty="0"/>
          </a:p>
        </p:txBody>
      </p:sp>
      <p:sp>
        <p:nvSpPr>
          <p:cNvPr id="4" name="Text 1"/>
          <p:cNvSpPr/>
          <p:nvPr/>
        </p:nvSpPr>
        <p:spPr>
          <a:xfrm>
            <a:off x="793790" y="4267795"/>
            <a:ext cx="7959917" cy="1451610"/>
          </a:xfrm>
          <a:prstGeom prst="rect">
            <a:avLst/>
          </a:prstGeom>
          <a:noFill/>
          <a:ln/>
        </p:spPr>
        <p:txBody>
          <a:bodyPr wrap="square" lIns="0" tIns="0" rIns="0" bIns="0" rtlCol="0" anchor="t"/>
          <a:lstStyle/>
          <a:p>
            <a:pPr marL="0" indent="0">
              <a:lnSpc>
                <a:spcPts val="2850"/>
              </a:lnSpc>
              <a:buNone/>
            </a:pPr>
            <a:r>
              <a:rPr lang="en-US" sz="2400" dirty="0">
                <a:latin typeface="Arial" panose="020B0604020202020204" pitchFamily="34" charset="0"/>
                <a:ea typeface="Nobile" pitchFamily="34" charset="-122"/>
                <a:cs typeface="Arial" panose="020B0604020202020204" pitchFamily="34" charset="0"/>
              </a:rPr>
              <a:t>Trong thời đại công nghệ số hóa ngày càng phát triển, việc ứng dụng công nghệ thông tin vào quản lý kinh doanh đã trở thành nhu cầu thiết yếu, giúp các doanh nghiệp tối ưu hóa quy trình và nâng cao hiệu quả làm việc.</a:t>
            </a:r>
            <a:endParaRPr lang="en-US" sz="2400" dirty="0"/>
          </a:p>
        </p:txBody>
      </p:sp>
      <p:sp>
        <p:nvSpPr>
          <p:cNvPr id="9" name="Text 0">
            <a:extLst>
              <a:ext uri="{FF2B5EF4-FFF2-40B4-BE49-F238E27FC236}">
                <a16:creationId xmlns:a16="http://schemas.microsoft.com/office/drawing/2014/main" id="{BB9E63CE-B6B7-B2C9-CB3D-F960B65E14F1}"/>
              </a:ext>
            </a:extLst>
          </p:cNvPr>
          <p:cNvSpPr/>
          <p:nvPr/>
        </p:nvSpPr>
        <p:spPr>
          <a:xfrm>
            <a:off x="987910" y="1310771"/>
            <a:ext cx="8996981" cy="686150"/>
          </a:xfrm>
          <a:prstGeom prst="rect">
            <a:avLst/>
          </a:prstGeom>
          <a:noFill/>
          <a:ln/>
        </p:spPr>
        <p:txBody>
          <a:bodyPr wrap="square" lIns="0" tIns="0" rIns="0" bIns="0" rtlCol="0" anchor="t"/>
          <a:lstStyle/>
          <a:p>
            <a:pPr marL="0" indent="0">
              <a:lnSpc>
                <a:spcPts val="5550"/>
              </a:lnSpc>
              <a:buNone/>
            </a:pPr>
            <a:r>
              <a:rPr lang="en-US" sz="4800" dirty="0"/>
              <a:t>CHƯƠNG 1: TỔNG QUAN</a:t>
            </a:r>
          </a:p>
        </p:txBody>
      </p:sp>
    </p:spTree>
    <p:extLst>
      <p:ext uri="{BB962C8B-B14F-4D97-AF65-F5344CB8AC3E}">
        <p14:creationId xmlns:p14="http://schemas.microsoft.com/office/powerpoint/2010/main" val="36651732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2691527"/>
            <a:ext cx="7556421" cy="1417558"/>
          </a:xfrm>
          <a:prstGeom prst="rect">
            <a:avLst/>
          </a:prstGeom>
          <a:noFill/>
          <a:ln/>
        </p:spPr>
        <p:txBody>
          <a:bodyPr wrap="square" lIns="0" tIns="0" rIns="0" bIns="0" rtlCol="0" anchor="t"/>
          <a:lstStyle/>
          <a:p>
            <a:pPr marL="0" indent="0">
              <a:lnSpc>
                <a:spcPts val="5550"/>
              </a:lnSpc>
              <a:buNone/>
            </a:pPr>
            <a:r>
              <a:rPr lang="en-US" sz="5400" dirty="0">
                <a:latin typeface="Arial" panose="020B0604020202020204" pitchFamily="34" charset="0"/>
                <a:ea typeface="Alexandria" pitchFamily="34" charset="-122"/>
                <a:cs typeface="Arial" panose="020B0604020202020204" pitchFamily="34" charset="0"/>
              </a:rPr>
              <a:t>Thực trạng ứng dụng công nghệ thông tin</a:t>
            </a:r>
            <a:endParaRPr lang="en-US" sz="5400" dirty="0"/>
          </a:p>
        </p:txBody>
      </p:sp>
      <p:sp>
        <p:nvSpPr>
          <p:cNvPr id="4" name="Text 1"/>
          <p:cNvSpPr/>
          <p:nvPr/>
        </p:nvSpPr>
        <p:spPr>
          <a:xfrm>
            <a:off x="793790" y="4449246"/>
            <a:ext cx="7556421" cy="1527807"/>
          </a:xfrm>
          <a:prstGeom prst="rect">
            <a:avLst/>
          </a:prstGeom>
          <a:noFill/>
          <a:ln/>
        </p:spPr>
        <p:txBody>
          <a:bodyPr wrap="square" lIns="0" tIns="0" rIns="0" bIns="0" rtlCol="0" anchor="t"/>
          <a:lstStyle/>
          <a:p>
            <a:pPr marL="0" indent="0">
              <a:lnSpc>
                <a:spcPts val="2850"/>
              </a:lnSpc>
              <a:buNone/>
            </a:pPr>
            <a:r>
              <a:rPr lang="en-US" sz="2400" dirty="0">
                <a:latin typeface="Arial" panose="020B0604020202020204" pitchFamily="34" charset="0"/>
                <a:ea typeface="Nobile" pitchFamily="34" charset="-122"/>
                <a:cs typeface="Arial" panose="020B0604020202020204" pitchFamily="34" charset="0"/>
              </a:rPr>
              <a:t>Hiện nay, nhiều cửa hàng đồng hồ vẫn áp dụng phương pháp quản lý thủ công hoặc sử dụng các phần mềm đơn giản, không đáp ứng được yêu cầu quản lý hiện đại.</a:t>
            </a:r>
            <a:endParaRPr lang="en-US" sz="2400" dirty="0"/>
          </a:p>
        </p:txBody>
      </p:sp>
    </p:spTree>
    <p:extLst>
      <p:ext uri="{BB962C8B-B14F-4D97-AF65-F5344CB8AC3E}">
        <p14:creationId xmlns:p14="http://schemas.microsoft.com/office/powerpoint/2010/main" val="20933611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696754" y="547449"/>
            <a:ext cx="7965996" cy="622102"/>
          </a:xfrm>
          <a:prstGeom prst="rect">
            <a:avLst/>
          </a:prstGeom>
          <a:noFill/>
          <a:ln/>
        </p:spPr>
        <p:txBody>
          <a:bodyPr wrap="none" lIns="0" tIns="0" rIns="0" bIns="0" rtlCol="0" anchor="t"/>
          <a:lstStyle/>
          <a:p>
            <a:pPr marL="0" indent="0">
              <a:lnSpc>
                <a:spcPts val="4850"/>
              </a:lnSpc>
              <a:buNone/>
            </a:pPr>
            <a:r>
              <a:rPr lang="en-US" sz="5400" dirty="0">
                <a:latin typeface="Arial" panose="020B0604020202020204" pitchFamily="34" charset="0"/>
                <a:ea typeface="Alexandria" pitchFamily="34" charset="-122"/>
                <a:cs typeface="Arial" panose="020B0604020202020204" pitchFamily="34" charset="0"/>
              </a:rPr>
              <a:t>Xác định bài toán cần giải quyết</a:t>
            </a:r>
            <a:endParaRPr lang="en-US" sz="5400" dirty="0"/>
          </a:p>
        </p:txBody>
      </p:sp>
      <p:sp>
        <p:nvSpPr>
          <p:cNvPr id="3" name="Shape 1"/>
          <p:cNvSpPr/>
          <p:nvPr/>
        </p:nvSpPr>
        <p:spPr>
          <a:xfrm>
            <a:off x="597219" y="1551919"/>
            <a:ext cx="6518910" cy="1799273"/>
          </a:xfrm>
          <a:prstGeom prst="roundRect">
            <a:avLst>
              <a:gd name="adj" fmla="val 4647"/>
            </a:avLst>
          </a:prstGeom>
          <a:solidFill>
            <a:srgbClr val="D2DDF9"/>
          </a:solidFill>
          <a:ln w="7620">
            <a:solidFill>
              <a:srgbClr val="B8C3DF"/>
            </a:solidFill>
            <a:prstDash val="solid"/>
          </a:ln>
        </p:spPr>
      </p:sp>
      <p:sp>
        <p:nvSpPr>
          <p:cNvPr id="4" name="Text 2"/>
          <p:cNvSpPr/>
          <p:nvPr/>
        </p:nvSpPr>
        <p:spPr>
          <a:xfrm>
            <a:off x="803911" y="1758611"/>
            <a:ext cx="3397329" cy="310991"/>
          </a:xfrm>
          <a:prstGeom prst="rect">
            <a:avLst/>
          </a:prstGeom>
          <a:noFill/>
          <a:ln/>
        </p:spPr>
        <p:txBody>
          <a:bodyPr wrap="none" lIns="0" tIns="0" rIns="0" bIns="0" rtlCol="0" anchor="t"/>
          <a:lstStyle/>
          <a:p>
            <a:pPr marL="0" indent="0">
              <a:lnSpc>
                <a:spcPts val="2400"/>
              </a:lnSpc>
              <a:buNone/>
            </a:pPr>
            <a:r>
              <a:rPr lang="en-US" sz="2400" dirty="0">
                <a:latin typeface="Arial" panose="020B0604020202020204" pitchFamily="34" charset="0"/>
                <a:ea typeface="Alexandria" pitchFamily="34" charset="-122"/>
                <a:cs typeface="Arial" panose="020B0604020202020204" pitchFamily="34" charset="0"/>
              </a:rPr>
              <a:t>Quản lý danh mục đồng hồ</a:t>
            </a:r>
            <a:endParaRPr lang="en-US" sz="2400" dirty="0"/>
          </a:p>
        </p:txBody>
      </p:sp>
      <p:sp>
        <p:nvSpPr>
          <p:cNvPr id="5" name="Text 3"/>
          <p:cNvSpPr/>
          <p:nvPr/>
        </p:nvSpPr>
        <p:spPr>
          <a:xfrm>
            <a:off x="803911" y="2189022"/>
            <a:ext cx="6105525" cy="955477"/>
          </a:xfrm>
          <a:prstGeom prst="rect">
            <a:avLst/>
          </a:prstGeom>
          <a:noFill/>
          <a:ln/>
        </p:spPr>
        <p:txBody>
          <a:bodyPr wrap="square" lIns="0" tIns="0" rIns="0" bIns="0" rtlCol="0" anchor="t"/>
          <a:lstStyle/>
          <a:p>
            <a:pPr marL="0" indent="0">
              <a:lnSpc>
                <a:spcPts val="2500"/>
              </a:lnSpc>
              <a:buNone/>
            </a:pPr>
            <a:r>
              <a:rPr lang="en-US" dirty="0">
                <a:latin typeface="Arial" panose="020B0604020202020204" pitchFamily="34" charset="0"/>
                <a:ea typeface="Nobile" pitchFamily="34" charset="-122"/>
                <a:cs typeface="Arial" panose="020B0604020202020204" pitchFamily="34" charset="0"/>
              </a:rPr>
              <a:t>Hệ thống sẽ cung cấp chức năng để thêm, sửa, xóa và các thông tin về đồng hồ, giúp người quản lý và nhân viên dễ dàng cập nhật tình hình hàng hóa trong kho.</a:t>
            </a:r>
            <a:endParaRPr lang="en-US" dirty="0"/>
          </a:p>
        </p:txBody>
      </p:sp>
      <p:sp>
        <p:nvSpPr>
          <p:cNvPr id="6" name="Shape 4"/>
          <p:cNvSpPr/>
          <p:nvPr/>
        </p:nvSpPr>
        <p:spPr>
          <a:xfrm>
            <a:off x="7315200" y="1551919"/>
            <a:ext cx="6769615" cy="1799273"/>
          </a:xfrm>
          <a:prstGeom prst="roundRect">
            <a:avLst>
              <a:gd name="adj" fmla="val 4647"/>
            </a:avLst>
          </a:prstGeom>
          <a:solidFill>
            <a:srgbClr val="D2DDF9"/>
          </a:solidFill>
          <a:ln w="7620">
            <a:solidFill>
              <a:srgbClr val="B8C3DF"/>
            </a:solidFill>
            <a:prstDash val="solid"/>
          </a:ln>
        </p:spPr>
      </p:sp>
      <p:sp>
        <p:nvSpPr>
          <p:cNvPr id="7" name="Text 5"/>
          <p:cNvSpPr/>
          <p:nvPr/>
        </p:nvSpPr>
        <p:spPr>
          <a:xfrm>
            <a:off x="7521894" y="1758611"/>
            <a:ext cx="3829645" cy="310991"/>
          </a:xfrm>
          <a:prstGeom prst="rect">
            <a:avLst/>
          </a:prstGeom>
          <a:noFill/>
          <a:ln/>
        </p:spPr>
        <p:txBody>
          <a:bodyPr wrap="none" lIns="0" tIns="0" rIns="0" bIns="0" rtlCol="0" anchor="t"/>
          <a:lstStyle/>
          <a:p>
            <a:pPr marL="0" indent="0">
              <a:lnSpc>
                <a:spcPts val="2400"/>
              </a:lnSpc>
              <a:buNone/>
            </a:pPr>
            <a:r>
              <a:rPr lang="en-US" sz="2400" dirty="0">
                <a:latin typeface="Arial" panose="020B0604020202020204" pitchFamily="34" charset="0"/>
                <a:ea typeface="Alexandria" pitchFamily="34" charset="-122"/>
                <a:cs typeface="Arial" panose="020B0604020202020204" pitchFamily="34" charset="0"/>
              </a:rPr>
              <a:t>Quản lý danh mục khách hàng</a:t>
            </a:r>
            <a:endParaRPr lang="en-US" sz="2400" dirty="0"/>
          </a:p>
        </p:txBody>
      </p:sp>
      <p:sp>
        <p:nvSpPr>
          <p:cNvPr id="8" name="Text 6"/>
          <p:cNvSpPr/>
          <p:nvPr/>
        </p:nvSpPr>
        <p:spPr>
          <a:xfrm>
            <a:off x="7521894" y="2189022"/>
            <a:ext cx="6312217" cy="955477"/>
          </a:xfrm>
          <a:prstGeom prst="rect">
            <a:avLst/>
          </a:prstGeom>
          <a:noFill/>
          <a:ln/>
        </p:spPr>
        <p:txBody>
          <a:bodyPr wrap="square" lIns="0" tIns="0" rIns="0" bIns="0" rtlCol="0" anchor="t"/>
          <a:lstStyle/>
          <a:p>
            <a:pPr marL="0" indent="0">
              <a:lnSpc>
                <a:spcPts val="2500"/>
              </a:lnSpc>
              <a:buNone/>
            </a:pPr>
            <a:r>
              <a:rPr lang="en-US" dirty="0">
                <a:latin typeface="Arial" panose="020B0604020202020204" pitchFamily="34" charset="0"/>
                <a:ea typeface="Nobile" pitchFamily="34" charset="-122"/>
                <a:cs typeface="Arial" panose="020B0604020202020204" pitchFamily="34" charset="0"/>
              </a:rPr>
              <a:t>Phần mềm cho phép lưu trữ và quản lý thông tin khách hàng khi đến cửa hàng mua đồng hồ, giúp nhân viên phục vụ và hỗ trợ khách hàng một cách chuyên nghiệp và nhanh chóng.</a:t>
            </a:r>
            <a:endParaRPr lang="en-US" dirty="0"/>
          </a:p>
        </p:txBody>
      </p:sp>
      <p:sp>
        <p:nvSpPr>
          <p:cNvPr id="9" name="Shape 7"/>
          <p:cNvSpPr/>
          <p:nvPr/>
        </p:nvSpPr>
        <p:spPr>
          <a:xfrm>
            <a:off x="597219" y="3550264"/>
            <a:ext cx="6518910" cy="1799273"/>
          </a:xfrm>
          <a:prstGeom prst="roundRect">
            <a:avLst>
              <a:gd name="adj" fmla="val 4647"/>
            </a:avLst>
          </a:prstGeom>
          <a:solidFill>
            <a:srgbClr val="D2DDF9"/>
          </a:solidFill>
          <a:ln w="7620">
            <a:solidFill>
              <a:srgbClr val="B8C3DF"/>
            </a:solidFill>
            <a:prstDash val="solid"/>
          </a:ln>
        </p:spPr>
      </p:sp>
      <p:sp>
        <p:nvSpPr>
          <p:cNvPr id="10" name="Text 8"/>
          <p:cNvSpPr/>
          <p:nvPr/>
        </p:nvSpPr>
        <p:spPr>
          <a:xfrm>
            <a:off x="803911" y="3756956"/>
            <a:ext cx="3148132" cy="310991"/>
          </a:xfrm>
          <a:prstGeom prst="rect">
            <a:avLst/>
          </a:prstGeom>
          <a:noFill/>
          <a:ln/>
        </p:spPr>
        <p:txBody>
          <a:bodyPr wrap="none" lIns="0" tIns="0" rIns="0" bIns="0" rtlCol="0" anchor="t"/>
          <a:lstStyle/>
          <a:p>
            <a:pPr marL="0" indent="0">
              <a:lnSpc>
                <a:spcPts val="2400"/>
              </a:lnSpc>
              <a:buNone/>
            </a:pPr>
            <a:r>
              <a:rPr lang="en-US" sz="2400" dirty="0">
                <a:latin typeface="Arial" panose="020B0604020202020204" pitchFamily="34" charset="0"/>
                <a:ea typeface="Alexandria" pitchFamily="34" charset="-122"/>
                <a:cs typeface="Arial" panose="020B0604020202020204" pitchFamily="34" charset="0"/>
              </a:rPr>
              <a:t>Quản lý địa chỉ giao hàng</a:t>
            </a:r>
            <a:endParaRPr lang="en-US" sz="2400" dirty="0"/>
          </a:p>
        </p:txBody>
      </p:sp>
      <p:sp>
        <p:nvSpPr>
          <p:cNvPr id="11" name="Text 9"/>
          <p:cNvSpPr/>
          <p:nvPr/>
        </p:nvSpPr>
        <p:spPr>
          <a:xfrm>
            <a:off x="803911" y="4187367"/>
            <a:ext cx="6105525" cy="955477"/>
          </a:xfrm>
          <a:prstGeom prst="rect">
            <a:avLst/>
          </a:prstGeom>
          <a:noFill/>
          <a:ln/>
        </p:spPr>
        <p:txBody>
          <a:bodyPr wrap="square" lIns="0" tIns="0" rIns="0" bIns="0" rtlCol="0" anchor="t"/>
          <a:lstStyle/>
          <a:p>
            <a:pPr marL="0" indent="0">
              <a:lnSpc>
                <a:spcPts val="2500"/>
              </a:lnSpc>
              <a:buNone/>
            </a:pPr>
            <a:r>
              <a:rPr lang="en-US" dirty="0">
                <a:latin typeface="Arial" panose="020B0604020202020204" pitchFamily="34" charset="0"/>
                <a:ea typeface="Nobile" pitchFamily="34" charset="-122"/>
                <a:cs typeface="Arial" panose="020B0604020202020204" pitchFamily="34" charset="0"/>
              </a:rPr>
              <a:t>Để đáp ứng nhu cầu mua sắm từ xa, hệ thống sẽ lưu trữ thông tin địa chỉ giao hàng, giúp việc vận chuyển diễn ra chính xác và kịp thời.</a:t>
            </a:r>
            <a:endParaRPr lang="en-US" dirty="0"/>
          </a:p>
        </p:txBody>
      </p:sp>
      <p:sp>
        <p:nvSpPr>
          <p:cNvPr id="12" name="Shape 10"/>
          <p:cNvSpPr/>
          <p:nvPr/>
        </p:nvSpPr>
        <p:spPr>
          <a:xfrm>
            <a:off x="7315201" y="3550264"/>
            <a:ext cx="6769614" cy="1799273"/>
          </a:xfrm>
          <a:prstGeom prst="roundRect">
            <a:avLst>
              <a:gd name="adj" fmla="val 4647"/>
            </a:avLst>
          </a:prstGeom>
          <a:solidFill>
            <a:srgbClr val="D2DDF9"/>
          </a:solidFill>
          <a:ln w="7620">
            <a:solidFill>
              <a:srgbClr val="B8C3DF"/>
            </a:solidFill>
            <a:prstDash val="solid"/>
          </a:ln>
        </p:spPr>
      </p:sp>
      <p:sp>
        <p:nvSpPr>
          <p:cNvPr id="13" name="Text 11"/>
          <p:cNvSpPr/>
          <p:nvPr/>
        </p:nvSpPr>
        <p:spPr>
          <a:xfrm>
            <a:off x="7521894" y="3756956"/>
            <a:ext cx="2488406" cy="310991"/>
          </a:xfrm>
          <a:prstGeom prst="rect">
            <a:avLst/>
          </a:prstGeom>
          <a:noFill/>
          <a:ln/>
        </p:spPr>
        <p:txBody>
          <a:bodyPr wrap="none" lIns="0" tIns="0" rIns="0" bIns="0" rtlCol="0" anchor="t"/>
          <a:lstStyle/>
          <a:p>
            <a:pPr marL="0" indent="0">
              <a:lnSpc>
                <a:spcPts val="2400"/>
              </a:lnSpc>
              <a:buNone/>
            </a:pPr>
            <a:r>
              <a:rPr lang="en-US" sz="2400" dirty="0">
                <a:latin typeface="Arial" panose="020B0604020202020204" pitchFamily="34" charset="0"/>
                <a:ea typeface="Alexandria" pitchFamily="34" charset="-122"/>
                <a:cs typeface="Arial" panose="020B0604020202020204" pitchFamily="34" charset="0"/>
              </a:rPr>
              <a:t>Quản lý bảo hành</a:t>
            </a:r>
            <a:endParaRPr lang="en-US" sz="2400" dirty="0"/>
          </a:p>
        </p:txBody>
      </p:sp>
      <p:sp>
        <p:nvSpPr>
          <p:cNvPr id="14" name="Text 12"/>
          <p:cNvSpPr/>
          <p:nvPr/>
        </p:nvSpPr>
        <p:spPr>
          <a:xfrm>
            <a:off x="7521894" y="4187367"/>
            <a:ext cx="6105525" cy="955477"/>
          </a:xfrm>
          <a:prstGeom prst="rect">
            <a:avLst/>
          </a:prstGeom>
          <a:noFill/>
          <a:ln/>
        </p:spPr>
        <p:txBody>
          <a:bodyPr wrap="square" lIns="0" tIns="0" rIns="0" bIns="0" rtlCol="0" anchor="t"/>
          <a:lstStyle/>
          <a:p>
            <a:pPr marL="0" indent="0">
              <a:lnSpc>
                <a:spcPts val="2500"/>
              </a:lnSpc>
              <a:buNone/>
            </a:pPr>
            <a:r>
              <a:rPr lang="en-US" dirty="0">
                <a:latin typeface="Arial" panose="020B0604020202020204" pitchFamily="34" charset="0"/>
                <a:ea typeface="Nobile" pitchFamily="34" charset="-122"/>
                <a:cs typeface="Arial" panose="020B0604020202020204" pitchFamily="34" charset="0"/>
              </a:rPr>
              <a:t>Hệ thống hỗ trợ quản lý thông tin bảo hành cho từng sản phẩm, giúp cửa hàng theo dõi và hỗ trợ khách hàng hiệu quả trong thời gian bảo hành.</a:t>
            </a:r>
            <a:endParaRPr lang="en-US" dirty="0"/>
          </a:p>
        </p:txBody>
      </p:sp>
      <p:sp>
        <p:nvSpPr>
          <p:cNvPr id="15" name="Shape 13"/>
          <p:cNvSpPr/>
          <p:nvPr/>
        </p:nvSpPr>
        <p:spPr>
          <a:xfrm>
            <a:off x="597219" y="5548609"/>
            <a:ext cx="6518910" cy="2117765"/>
          </a:xfrm>
          <a:prstGeom prst="roundRect">
            <a:avLst>
              <a:gd name="adj" fmla="val 3948"/>
            </a:avLst>
          </a:prstGeom>
          <a:solidFill>
            <a:srgbClr val="D2DDF9"/>
          </a:solidFill>
          <a:ln w="7620">
            <a:solidFill>
              <a:srgbClr val="B8C3DF"/>
            </a:solidFill>
            <a:prstDash val="solid"/>
          </a:ln>
        </p:spPr>
      </p:sp>
      <p:sp>
        <p:nvSpPr>
          <p:cNvPr id="16" name="Text 14"/>
          <p:cNvSpPr/>
          <p:nvPr/>
        </p:nvSpPr>
        <p:spPr>
          <a:xfrm>
            <a:off x="803911" y="5755301"/>
            <a:ext cx="3376255" cy="310991"/>
          </a:xfrm>
          <a:prstGeom prst="rect">
            <a:avLst/>
          </a:prstGeom>
          <a:noFill/>
          <a:ln/>
        </p:spPr>
        <p:txBody>
          <a:bodyPr wrap="none" lIns="0" tIns="0" rIns="0" bIns="0" rtlCol="0" anchor="t"/>
          <a:lstStyle/>
          <a:p>
            <a:pPr marL="0" indent="0">
              <a:lnSpc>
                <a:spcPts val="2400"/>
              </a:lnSpc>
              <a:buNone/>
            </a:pPr>
            <a:r>
              <a:rPr lang="en-US" sz="2400" dirty="0">
                <a:latin typeface="Arial" panose="020B0604020202020204" pitchFamily="34" charset="0"/>
                <a:ea typeface="Alexandria" pitchFamily="34" charset="-122"/>
                <a:cs typeface="Arial" panose="020B0604020202020204" pitchFamily="34" charset="0"/>
              </a:rPr>
              <a:t>Quản lý nhãn hiệu đồng hồ</a:t>
            </a:r>
            <a:endParaRPr lang="en-US" sz="2400" dirty="0"/>
          </a:p>
        </p:txBody>
      </p:sp>
      <p:sp>
        <p:nvSpPr>
          <p:cNvPr id="17" name="Text 15"/>
          <p:cNvSpPr/>
          <p:nvPr/>
        </p:nvSpPr>
        <p:spPr>
          <a:xfrm>
            <a:off x="803911" y="6185712"/>
            <a:ext cx="6105525" cy="1273969"/>
          </a:xfrm>
          <a:prstGeom prst="rect">
            <a:avLst/>
          </a:prstGeom>
          <a:noFill/>
          <a:ln/>
        </p:spPr>
        <p:txBody>
          <a:bodyPr wrap="square" lIns="0" tIns="0" rIns="0" bIns="0" rtlCol="0" anchor="t"/>
          <a:lstStyle/>
          <a:p>
            <a:pPr marL="0" indent="0">
              <a:lnSpc>
                <a:spcPts val="2500"/>
              </a:lnSpc>
              <a:buNone/>
            </a:pPr>
            <a:r>
              <a:rPr lang="en-US" dirty="0">
                <a:latin typeface="Arial" panose="020B0604020202020204" pitchFamily="34" charset="0"/>
                <a:ea typeface="Nobile" pitchFamily="34" charset="-122"/>
                <a:cs typeface="Arial" panose="020B0604020202020204" pitchFamily="34" charset="0"/>
              </a:rPr>
              <a:t>Phần mềm sẽ lưu trữ và quản lý các nhãn hiệu đồng hồ mà cửa hàng kinh doanh, cho phép người quản lý dễ dàng theo dõi nguồn gốc sản phẩm và phục vụ tốt hơn nhu cầu đa dạng của khách hàng.</a:t>
            </a:r>
            <a:endParaRPr lang="en-US" dirty="0"/>
          </a:p>
        </p:txBody>
      </p:sp>
      <p:sp>
        <p:nvSpPr>
          <p:cNvPr id="18" name="Shape 16"/>
          <p:cNvSpPr/>
          <p:nvPr/>
        </p:nvSpPr>
        <p:spPr>
          <a:xfrm>
            <a:off x="7315201" y="5548609"/>
            <a:ext cx="6769614" cy="2117765"/>
          </a:xfrm>
          <a:prstGeom prst="roundRect">
            <a:avLst>
              <a:gd name="adj" fmla="val 3948"/>
            </a:avLst>
          </a:prstGeom>
          <a:solidFill>
            <a:srgbClr val="D2DDF9"/>
          </a:solidFill>
          <a:ln w="7620">
            <a:solidFill>
              <a:srgbClr val="B8C3DF"/>
            </a:solidFill>
            <a:prstDash val="solid"/>
          </a:ln>
        </p:spPr>
      </p:sp>
      <p:sp>
        <p:nvSpPr>
          <p:cNvPr id="19" name="Text 17"/>
          <p:cNvSpPr/>
          <p:nvPr/>
        </p:nvSpPr>
        <p:spPr>
          <a:xfrm>
            <a:off x="7521894" y="5755301"/>
            <a:ext cx="2704148" cy="310991"/>
          </a:xfrm>
          <a:prstGeom prst="rect">
            <a:avLst/>
          </a:prstGeom>
          <a:noFill/>
          <a:ln/>
        </p:spPr>
        <p:txBody>
          <a:bodyPr wrap="none" lIns="0" tIns="0" rIns="0" bIns="0" rtlCol="0" anchor="t"/>
          <a:lstStyle/>
          <a:p>
            <a:pPr marL="0" indent="0">
              <a:lnSpc>
                <a:spcPts val="2400"/>
              </a:lnSpc>
              <a:buNone/>
            </a:pPr>
            <a:r>
              <a:rPr lang="en-US" sz="2400" dirty="0">
                <a:latin typeface="Arial" panose="020B0604020202020204" pitchFamily="34" charset="0"/>
                <a:ea typeface="Alexandria" pitchFamily="34" charset="-122"/>
                <a:cs typeface="Arial" panose="020B0604020202020204" pitchFamily="34" charset="0"/>
              </a:rPr>
              <a:t>Quản lý nhà cung cấp</a:t>
            </a:r>
            <a:endParaRPr lang="en-US" sz="2400" dirty="0"/>
          </a:p>
        </p:txBody>
      </p:sp>
      <p:sp>
        <p:nvSpPr>
          <p:cNvPr id="20" name="Text 18"/>
          <p:cNvSpPr/>
          <p:nvPr/>
        </p:nvSpPr>
        <p:spPr>
          <a:xfrm>
            <a:off x="7521894" y="6185712"/>
            <a:ext cx="6105525" cy="955477"/>
          </a:xfrm>
          <a:prstGeom prst="rect">
            <a:avLst/>
          </a:prstGeom>
          <a:noFill/>
          <a:ln/>
        </p:spPr>
        <p:txBody>
          <a:bodyPr wrap="square" lIns="0" tIns="0" rIns="0" bIns="0" rtlCol="0" anchor="t"/>
          <a:lstStyle/>
          <a:p>
            <a:pPr marL="0" indent="0">
              <a:lnSpc>
                <a:spcPts val="2500"/>
              </a:lnSpc>
              <a:buNone/>
            </a:pPr>
            <a:r>
              <a:rPr lang="en-US" dirty="0">
                <a:latin typeface="Arial" panose="020B0604020202020204" pitchFamily="34" charset="0"/>
                <a:ea typeface="Nobile" pitchFamily="34" charset="-122"/>
                <a:cs typeface="Arial" panose="020B0604020202020204" pitchFamily="34" charset="0"/>
              </a:rPr>
              <a:t>Hệ thống sẽ lưu lại thông tin nhà cung cấp giúp cửa hàng quản lý mối quan hệ với nhà cung cấp, tối ưu hóa quá trình nhập hàng và đảm bảo nguồn hàng ổn định.</a:t>
            </a:r>
            <a:endParaRPr lang="en-US" dirty="0"/>
          </a:p>
        </p:txBody>
      </p:sp>
    </p:spTree>
    <p:extLst>
      <p:ext uri="{BB962C8B-B14F-4D97-AF65-F5344CB8AC3E}">
        <p14:creationId xmlns:p14="http://schemas.microsoft.com/office/powerpoint/2010/main" val="25805765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1822609"/>
            <a:ext cx="13042821" cy="1417558"/>
          </a:xfrm>
          <a:prstGeom prst="rect">
            <a:avLst/>
          </a:prstGeom>
          <a:noFill/>
          <a:ln/>
        </p:spPr>
        <p:txBody>
          <a:bodyPr wrap="square" lIns="0" tIns="0" rIns="0" bIns="0" rtlCol="0" anchor="t"/>
          <a:lstStyle/>
          <a:p>
            <a:pPr marL="0" indent="0">
              <a:lnSpc>
                <a:spcPts val="5550"/>
              </a:lnSpc>
              <a:buNone/>
            </a:pPr>
            <a:r>
              <a:rPr lang="en-US" sz="4800" dirty="0">
                <a:latin typeface="Arial" panose="020B0604020202020204" pitchFamily="34" charset="0"/>
                <a:ea typeface="Alexandria" pitchFamily="34" charset="-122"/>
                <a:cs typeface="Arial" panose="020B0604020202020204" pitchFamily="34" charset="0"/>
              </a:rPr>
              <a:t>.NET Framework: Nền tảng lập trình cho ứng dụng Windows</a:t>
            </a:r>
            <a:endParaRPr lang="en-US" sz="4800" dirty="0"/>
          </a:p>
        </p:txBody>
      </p:sp>
      <p:sp>
        <p:nvSpPr>
          <p:cNvPr id="3" name="Text 1"/>
          <p:cNvSpPr/>
          <p:nvPr/>
        </p:nvSpPr>
        <p:spPr>
          <a:xfrm>
            <a:off x="793790" y="3807143"/>
            <a:ext cx="2835235" cy="354330"/>
          </a:xfrm>
          <a:prstGeom prst="rect">
            <a:avLst/>
          </a:prstGeom>
          <a:noFill/>
          <a:ln/>
        </p:spPr>
        <p:txBody>
          <a:bodyPr wrap="none" lIns="0" tIns="0" rIns="0" bIns="0" rtlCol="0" anchor="t"/>
          <a:lstStyle/>
          <a:p>
            <a:pPr marL="0" indent="0">
              <a:lnSpc>
                <a:spcPts val="2750"/>
              </a:lnSpc>
              <a:buNone/>
            </a:pPr>
            <a:r>
              <a:rPr lang="en-US" sz="2400" b="1" dirty="0">
                <a:latin typeface="Arial" panose="020B0604020202020204" pitchFamily="34" charset="0"/>
                <a:ea typeface="Alexandria" pitchFamily="34" charset="-122"/>
                <a:cs typeface="Arial" panose="020B0604020202020204" pitchFamily="34" charset="0"/>
              </a:rPr>
              <a:t>Giới thiệu</a:t>
            </a:r>
            <a:endParaRPr lang="en-US" sz="2400" b="1" dirty="0"/>
          </a:p>
        </p:txBody>
      </p:sp>
      <p:sp>
        <p:nvSpPr>
          <p:cNvPr id="4" name="Text 2"/>
          <p:cNvSpPr/>
          <p:nvPr/>
        </p:nvSpPr>
        <p:spPr>
          <a:xfrm>
            <a:off x="793790" y="4388287"/>
            <a:ext cx="6244709" cy="2659284"/>
          </a:xfrm>
          <a:prstGeom prst="rect">
            <a:avLst/>
          </a:prstGeom>
          <a:noFill/>
          <a:ln/>
        </p:spPr>
        <p:txBody>
          <a:bodyPr wrap="square" lIns="0" tIns="0" rIns="0" bIns="0" rtlCol="0" anchor="t"/>
          <a:lstStyle/>
          <a:p>
            <a:pPr marL="0" indent="0">
              <a:lnSpc>
                <a:spcPts val="2850"/>
              </a:lnSpc>
              <a:buNone/>
            </a:pPr>
            <a:r>
              <a:rPr lang="vi-VN" sz="2000" dirty="0">
                <a:latin typeface="Arial" panose="020B0604020202020204" pitchFamily="34" charset="0"/>
                <a:ea typeface="Nobile" pitchFamily="34" charset="-122"/>
                <a:cs typeface="Arial" panose="020B0604020202020204" pitchFamily="34" charset="0"/>
              </a:rPr>
              <a:t>.NET </a:t>
            </a:r>
            <a:r>
              <a:rPr lang="vi-VN" sz="2000" dirty="0" err="1">
                <a:latin typeface="Arial" panose="020B0604020202020204" pitchFamily="34" charset="0"/>
                <a:ea typeface="Nobile" pitchFamily="34" charset="-122"/>
                <a:cs typeface="Arial" panose="020B0604020202020204" pitchFamily="34" charset="0"/>
              </a:rPr>
              <a:t>Framework</a:t>
            </a:r>
            <a:r>
              <a:rPr lang="vi-VN" sz="2000" dirty="0">
                <a:latin typeface="Arial" panose="020B0604020202020204" pitchFamily="34" charset="0"/>
                <a:ea typeface="Nobile" pitchFamily="34" charset="-122"/>
                <a:cs typeface="Arial" panose="020B0604020202020204" pitchFamily="34" charset="0"/>
              </a:rPr>
              <a:t>, được phát triển bởi Microsoft, là một nền tảng lập trình mạnh mẽ dành cho việc phát triển các ứng dụng trên môi trường Windows</a:t>
            </a:r>
            <a:r>
              <a:rPr lang="en-US" sz="2000" dirty="0">
                <a:latin typeface="Arial" panose="020B0604020202020204" pitchFamily="34" charset="0"/>
                <a:ea typeface="Nobile" pitchFamily="34" charset="-122"/>
                <a:cs typeface="Arial" panose="020B0604020202020204" pitchFamily="34" charset="0"/>
              </a:rPr>
              <a:t>. </a:t>
            </a:r>
            <a:r>
              <a:rPr lang="en-US" sz="2000" dirty="0" err="1">
                <a:latin typeface="Arial" panose="020B0604020202020204" pitchFamily="34" charset="0"/>
                <a:ea typeface="Nobile" pitchFamily="34" charset="-122"/>
                <a:cs typeface="Arial" panose="020B0604020202020204" pitchFamily="34" charset="0"/>
              </a:rPr>
              <a:t>Với</a:t>
            </a:r>
            <a:r>
              <a:rPr lang="en-US" sz="2000" dirty="0">
                <a:latin typeface="Arial" panose="020B0604020202020204" pitchFamily="34" charset="0"/>
                <a:ea typeface="Nobile" pitchFamily="34" charset="-122"/>
                <a:cs typeface="Arial" panose="020B0604020202020204" pitchFamily="34" charset="0"/>
              </a:rPr>
              <a:t> </a:t>
            </a:r>
            <a:r>
              <a:rPr lang="en-US" sz="2000" dirty="0" err="1">
                <a:latin typeface="Arial" panose="020B0604020202020204" pitchFamily="34" charset="0"/>
                <a:ea typeface="Nobile" pitchFamily="34" charset="-122"/>
                <a:cs typeface="Arial" panose="020B0604020202020204" pitchFamily="34" charset="0"/>
              </a:rPr>
              <a:t>khả</a:t>
            </a:r>
            <a:r>
              <a:rPr lang="en-US" sz="2000" dirty="0">
                <a:latin typeface="Arial" panose="020B0604020202020204" pitchFamily="34" charset="0"/>
                <a:ea typeface="Nobile" pitchFamily="34" charset="-122"/>
                <a:cs typeface="Arial" panose="020B0604020202020204" pitchFamily="34" charset="0"/>
              </a:rPr>
              <a:t> </a:t>
            </a:r>
            <a:r>
              <a:rPr lang="en-US" sz="2000" dirty="0" err="1">
                <a:latin typeface="Arial" panose="020B0604020202020204" pitchFamily="34" charset="0"/>
                <a:ea typeface="Nobile" pitchFamily="34" charset="-122"/>
                <a:cs typeface="Arial" panose="020B0604020202020204" pitchFamily="34" charset="0"/>
              </a:rPr>
              <a:t>năng</a:t>
            </a:r>
            <a:r>
              <a:rPr lang="en-US" sz="2000" dirty="0">
                <a:latin typeface="Arial" panose="020B0604020202020204" pitchFamily="34" charset="0"/>
                <a:ea typeface="Nobile" pitchFamily="34" charset="-122"/>
                <a:cs typeface="Arial" panose="020B0604020202020204" pitchFamily="34" charset="0"/>
              </a:rPr>
              <a:t> </a:t>
            </a:r>
            <a:r>
              <a:rPr lang="en-US" sz="2000" dirty="0" err="1">
                <a:latin typeface="Arial" panose="020B0604020202020204" pitchFamily="34" charset="0"/>
                <a:ea typeface="Nobile" pitchFamily="34" charset="-122"/>
                <a:cs typeface="Arial" panose="020B0604020202020204" pitchFamily="34" charset="0"/>
              </a:rPr>
              <a:t>hỗ</a:t>
            </a:r>
            <a:r>
              <a:rPr lang="en-US" sz="2000" dirty="0">
                <a:latin typeface="Arial" panose="020B0604020202020204" pitchFamily="34" charset="0"/>
                <a:ea typeface="Nobile" pitchFamily="34" charset="-122"/>
                <a:cs typeface="Arial" panose="020B0604020202020204" pitchFamily="34" charset="0"/>
              </a:rPr>
              <a:t> </a:t>
            </a:r>
            <a:r>
              <a:rPr lang="en-US" sz="2000" dirty="0" err="1">
                <a:latin typeface="Arial" panose="020B0604020202020204" pitchFamily="34" charset="0"/>
                <a:ea typeface="Nobile" pitchFamily="34" charset="-122"/>
                <a:cs typeface="Arial" panose="020B0604020202020204" pitchFamily="34" charset="0"/>
              </a:rPr>
              <a:t>trợ</a:t>
            </a:r>
            <a:r>
              <a:rPr lang="en-US" sz="2000" dirty="0">
                <a:latin typeface="Arial" panose="020B0604020202020204" pitchFamily="34" charset="0"/>
                <a:ea typeface="Nobile" pitchFamily="34" charset="-122"/>
                <a:cs typeface="Arial" panose="020B0604020202020204" pitchFamily="34" charset="0"/>
              </a:rPr>
              <a:t> </a:t>
            </a:r>
            <a:r>
              <a:rPr lang="en-US" sz="2000" dirty="0" err="1">
                <a:latin typeface="Arial" panose="020B0604020202020204" pitchFamily="34" charset="0"/>
                <a:ea typeface="Nobile" pitchFamily="34" charset="-122"/>
                <a:cs typeface="Arial" panose="020B0604020202020204" pitchFamily="34" charset="0"/>
              </a:rPr>
              <a:t>nhiều</a:t>
            </a:r>
            <a:r>
              <a:rPr lang="en-US" sz="2000" dirty="0">
                <a:latin typeface="Arial" panose="020B0604020202020204" pitchFamily="34" charset="0"/>
                <a:ea typeface="Nobile" pitchFamily="34" charset="-122"/>
                <a:cs typeface="Arial" panose="020B0604020202020204" pitchFamily="34" charset="0"/>
              </a:rPr>
              <a:t> </a:t>
            </a:r>
            <a:r>
              <a:rPr lang="en-US" sz="2000" dirty="0" err="1">
                <a:latin typeface="Arial" panose="020B0604020202020204" pitchFamily="34" charset="0"/>
                <a:ea typeface="Nobile" pitchFamily="34" charset="-122"/>
                <a:cs typeface="Arial" panose="020B0604020202020204" pitchFamily="34" charset="0"/>
              </a:rPr>
              <a:t>ngôn</a:t>
            </a:r>
            <a:r>
              <a:rPr lang="en-US" sz="2000" dirty="0">
                <a:latin typeface="Arial" panose="020B0604020202020204" pitchFamily="34" charset="0"/>
                <a:ea typeface="Nobile" pitchFamily="34" charset="-122"/>
                <a:cs typeface="Arial" panose="020B0604020202020204" pitchFamily="34" charset="0"/>
              </a:rPr>
              <a:t> </a:t>
            </a:r>
            <a:r>
              <a:rPr lang="en-US" sz="2000" dirty="0" err="1">
                <a:latin typeface="Arial" panose="020B0604020202020204" pitchFamily="34" charset="0"/>
                <a:ea typeface="Nobile" pitchFamily="34" charset="-122"/>
                <a:cs typeface="Arial" panose="020B0604020202020204" pitchFamily="34" charset="0"/>
              </a:rPr>
              <a:t>ngữ</a:t>
            </a:r>
            <a:r>
              <a:rPr lang="en-US" sz="2000" dirty="0">
                <a:latin typeface="Arial" panose="020B0604020202020204" pitchFamily="34" charset="0"/>
                <a:ea typeface="Nobile" pitchFamily="34" charset="-122"/>
                <a:cs typeface="Arial" panose="020B0604020202020204" pitchFamily="34" charset="0"/>
              </a:rPr>
              <a:t> </a:t>
            </a:r>
            <a:r>
              <a:rPr lang="en-US" sz="2000" dirty="0" err="1">
                <a:latin typeface="Arial" panose="020B0604020202020204" pitchFamily="34" charset="0"/>
                <a:ea typeface="Nobile" pitchFamily="34" charset="-122"/>
                <a:cs typeface="Arial" panose="020B0604020202020204" pitchFamily="34" charset="0"/>
              </a:rPr>
              <a:t>lập</a:t>
            </a:r>
            <a:r>
              <a:rPr lang="en-US" sz="2000" dirty="0">
                <a:latin typeface="Arial" panose="020B0604020202020204" pitchFamily="34" charset="0"/>
                <a:ea typeface="Nobile" pitchFamily="34" charset="-122"/>
                <a:cs typeface="Arial" panose="020B0604020202020204" pitchFamily="34" charset="0"/>
              </a:rPr>
              <a:t> </a:t>
            </a:r>
            <a:r>
              <a:rPr lang="en-US" sz="2000" dirty="0" err="1">
                <a:latin typeface="Arial" panose="020B0604020202020204" pitchFamily="34" charset="0"/>
                <a:ea typeface="Nobile" pitchFamily="34" charset="-122"/>
                <a:cs typeface="Arial" panose="020B0604020202020204" pitchFamily="34" charset="0"/>
              </a:rPr>
              <a:t>trình</a:t>
            </a:r>
            <a:r>
              <a:rPr lang="en-US" sz="2000" dirty="0">
                <a:latin typeface="Arial" panose="020B0604020202020204" pitchFamily="34" charset="0"/>
                <a:ea typeface="Nobile" pitchFamily="34" charset="-122"/>
                <a:cs typeface="Arial" panose="020B0604020202020204" pitchFamily="34" charset="0"/>
              </a:rPr>
              <a:t>, bao </a:t>
            </a:r>
            <a:r>
              <a:rPr lang="en-US" sz="2000" dirty="0" err="1">
                <a:latin typeface="Arial" panose="020B0604020202020204" pitchFamily="34" charset="0"/>
                <a:ea typeface="Nobile" pitchFamily="34" charset="-122"/>
                <a:cs typeface="Arial" panose="020B0604020202020204" pitchFamily="34" charset="0"/>
              </a:rPr>
              <a:t>gồm</a:t>
            </a:r>
            <a:r>
              <a:rPr lang="en-US" sz="2000" dirty="0">
                <a:latin typeface="Arial" panose="020B0604020202020204" pitchFamily="34" charset="0"/>
                <a:ea typeface="Nobile" pitchFamily="34" charset="-122"/>
                <a:cs typeface="Arial" panose="020B0604020202020204" pitchFamily="34" charset="0"/>
              </a:rPr>
              <a:t> </a:t>
            </a:r>
            <a:r>
              <a:rPr lang="en-US" sz="2000" dirty="0" err="1">
                <a:latin typeface="Arial" panose="020B0604020202020204" pitchFamily="34" charset="0"/>
                <a:ea typeface="Nobile" pitchFamily="34" charset="-122"/>
                <a:cs typeface="Arial" panose="020B0604020202020204" pitchFamily="34" charset="0"/>
              </a:rPr>
              <a:t>cả</a:t>
            </a:r>
            <a:r>
              <a:rPr lang="en-US" sz="2000" dirty="0">
                <a:latin typeface="Arial" panose="020B0604020202020204" pitchFamily="34" charset="0"/>
                <a:ea typeface="Nobile" pitchFamily="34" charset="-122"/>
                <a:cs typeface="Arial" panose="020B0604020202020204" pitchFamily="34" charset="0"/>
              </a:rPr>
              <a:t> C# </a:t>
            </a:r>
            <a:r>
              <a:rPr lang="vi-VN" sz="2000" dirty="0">
                <a:latin typeface="Arial" panose="020B0604020202020204" pitchFamily="34" charset="0"/>
                <a:ea typeface="Nobile" pitchFamily="34" charset="-122"/>
                <a:cs typeface="Arial" panose="020B0604020202020204" pitchFamily="34" charset="0"/>
              </a:rPr>
              <a:t>.NET </a:t>
            </a:r>
            <a:r>
              <a:rPr lang="vi-VN" sz="2000" dirty="0" err="1">
                <a:latin typeface="Arial" panose="020B0604020202020204" pitchFamily="34" charset="0"/>
                <a:ea typeface="Nobile" pitchFamily="34" charset="-122"/>
                <a:cs typeface="Arial" panose="020B0604020202020204" pitchFamily="34" charset="0"/>
              </a:rPr>
              <a:t>Framework</a:t>
            </a:r>
            <a:r>
              <a:rPr lang="en-US" sz="2000" dirty="0">
                <a:latin typeface="Arial" panose="020B0604020202020204" pitchFamily="34" charset="0"/>
                <a:ea typeface="Nobile" pitchFamily="34" charset="-122"/>
                <a:cs typeface="Arial" panose="020B0604020202020204" pitchFamily="34" charset="0"/>
              </a:rPr>
              <a:t>  </a:t>
            </a:r>
            <a:r>
              <a:rPr lang="vi-VN" sz="2000" dirty="0">
                <a:latin typeface="Arial" panose="020B0604020202020204" pitchFamily="34" charset="0"/>
                <a:ea typeface="Nobile" pitchFamily="34" charset="-122"/>
                <a:cs typeface="Arial" panose="020B0604020202020204" pitchFamily="34" charset="0"/>
              </a:rPr>
              <a:t>nhanh chóng trở thành một công cụ phát triển phổ biếm, được nhiều lập trình viên và tổ chức sử dụng</a:t>
            </a:r>
            <a:r>
              <a:rPr lang="en-US" sz="2000" dirty="0">
                <a:latin typeface="Arial" panose="020B0604020202020204" pitchFamily="34" charset="0"/>
                <a:ea typeface="Nobile" pitchFamily="34" charset="-122"/>
                <a:cs typeface="Arial" panose="020B0604020202020204" pitchFamily="34" charset="0"/>
              </a:rPr>
              <a:t>.</a:t>
            </a:r>
            <a:endParaRPr lang="en-US" sz="2000" dirty="0"/>
          </a:p>
        </p:txBody>
      </p:sp>
      <p:sp>
        <p:nvSpPr>
          <p:cNvPr id="5" name="Text 3"/>
          <p:cNvSpPr/>
          <p:nvPr/>
        </p:nvSpPr>
        <p:spPr>
          <a:xfrm>
            <a:off x="7599521" y="3807143"/>
            <a:ext cx="2835235" cy="354330"/>
          </a:xfrm>
          <a:prstGeom prst="rect">
            <a:avLst/>
          </a:prstGeom>
          <a:noFill/>
          <a:ln/>
        </p:spPr>
        <p:txBody>
          <a:bodyPr wrap="none" lIns="0" tIns="0" rIns="0" bIns="0" rtlCol="0" anchor="t"/>
          <a:lstStyle/>
          <a:p>
            <a:pPr marL="0" indent="0">
              <a:lnSpc>
                <a:spcPts val="2750"/>
              </a:lnSpc>
              <a:buNone/>
            </a:pPr>
            <a:r>
              <a:rPr lang="en-US" sz="2400" b="1" dirty="0">
                <a:latin typeface="Arial" panose="020B0604020202020204" pitchFamily="34" charset="0"/>
                <a:ea typeface="Alexandria" pitchFamily="34" charset="-122"/>
                <a:cs typeface="Arial" panose="020B0604020202020204" pitchFamily="34" charset="0"/>
              </a:rPr>
              <a:t>Lợi ích</a:t>
            </a:r>
            <a:endParaRPr lang="en-US" sz="2400" b="1" dirty="0"/>
          </a:p>
        </p:txBody>
      </p:sp>
      <p:sp>
        <p:nvSpPr>
          <p:cNvPr id="6" name="Text 4"/>
          <p:cNvSpPr/>
          <p:nvPr/>
        </p:nvSpPr>
        <p:spPr>
          <a:xfrm>
            <a:off x="7599521" y="4388287"/>
            <a:ext cx="6244709" cy="1814513"/>
          </a:xfrm>
          <a:prstGeom prst="rect">
            <a:avLst/>
          </a:prstGeom>
          <a:noFill/>
          <a:ln/>
        </p:spPr>
        <p:txBody>
          <a:bodyPr wrap="square" lIns="0" tIns="0" rIns="0" bIns="0" rtlCol="0" anchor="t"/>
          <a:lstStyle/>
          <a:p>
            <a:pPr marL="0" indent="0">
              <a:lnSpc>
                <a:spcPts val="2850"/>
              </a:lnSpc>
              <a:buNone/>
            </a:pPr>
            <a:r>
              <a:rPr lang="en-US" sz="2000" dirty="0">
                <a:latin typeface="Arial" panose="020B0604020202020204" pitchFamily="34" charset="0"/>
                <a:ea typeface="Nobile" pitchFamily="34" charset="-122"/>
                <a:cs typeface="Arial" panose="020B0604020202020204" pitchFamily="34" charset="0"/>
              </a:rPr>
              <a:t>Cung cấp một nền tảng thống nhất cho việc phát triển ứng dụng Windows. Giúp tích hợp và triển khai các thành phần của Microsoft dễ dàng. Còn cung cấp cơ chế quản lý bộ nhớ tự động và xử lý lỗi hiệu quả giúp các ứng dụng phát triển ổn định và an toàn.</a:t>
            </a:r>
            <a:endParaRPr lang="en-US" sz="2000" dirty="0"/>
          </a:p>
        </p:txBody>
      </p:sp>
      <p:sp>
        <p:nvSpPr>
          <p:cNvPr id="7" name="TextBox 6">
            <a:extLst>
              <a:ext uri="{FF2B5EF4-FFF2-40B4-BE49-F238E27FC236}">
                <a16:creationId xmlns:a16="http://schemas.microsoft.com/office/drawing/2014/main" id="{7335220A-4FF3-1A37-900F-064438608103}"/>
              </a:ext>
            </a:extLst>
          </p:cNvPr>
          <p:cNvSpPr txBox="1"/>
          <p:nvPr/>
        </p:nvSpPr>
        <p:spPr>
          <a:xfrm>
            <a:off x="811893" y="672465"/>
            <a:ext cx="10941492" cy="923330"/>
          </a:xfrm>
          <a:prstGeom prst="rect">
            <a:avLst/>
          </a:prstGeom>
          <a:noFill/>
        </p:spPr>
        <p:txBody>
          <a:bodyPr wrap="square">
            <a:spAutoFit/>
          </a:bodyPr>
          <a:lstStyle/>
          <a:p>
            <a:r>
              <a:rPr lang="en-US" sz="5400" dirty="0" err="1"/>
              <a:t>Chương</a:t>
            </a:r>
            <a:r>
              <a:rPr lang="en-US" sz="5400" dirty="0"/>
              <a:t> 2: </a:t>
            </a:r>
            <a:r>
              <a:rPr lang="en-US" sz="5400" dirty="0" err="1"/>
              <a:t>Nghiên</a:t>
            </a:r>
            <a:r>
              <a:rPr lang="en-US" sz="5400" dirty="0"/>
              <a:t> </a:t>
            </a:r>
            <a:r>
              <a:rPr lang="en-US" sz="5400" dirty="0" err="1"/>
              <a:t>cứu</a:t>
            </a:r>
            <a:r>
              <a:rPr lang="en-US" sz="5400" dirty="0"/>
              <a:t> </a:t>
            </a:r>
            <a:r>
              <a:rPr lang="en-US" sz="5400" dirty="0" err="1"/>
              <a:t>lý</a:t>
            </a:r>
            <a:r>
              <a:rPr lang="en-US" sz="5400" dirty="0"/>
              <a:t> </a:t>
            </a:r>
            <a:r>
              <a:rPr lang="en-US" sz="5400" dirty="0" err="1"/>
              <a:t>thuyết</a:t>
            </a:r>
            <a:endParaRPr lang="en-US" sz="5400" dirty="0"/>
          </a:p>
        </p:txBody>
      </p:sp>
    </p:spTree>
    <p:extLst>
      <p:ext uri="{BB962C8B-B14F-4D97-AF65-F5344CB8AC3E}">
        <p14:creationId xmlns:p14="http://schemas.microsoft.com/office/powerpoint/2010/main" val="3387257825"/>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1585</TotalTime>
  <Words>3968</Words>
  <Application>Microsoft Office PowerPoint</Application>
  <PresentationFormat>Custom</PresentationFormat>
  <Paragraphs>312</Paragraphs>
  <Slides>40</Slides>
  <Notes>37</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40</vt:i4>
      </vt:variant>
    </vt:vector>
  </HeadingPairs>
  <TitlesOfParts>
    <vt:vector size="43" baseType="lpstr">
      <vt:lpstr>Wingdings 3</vt:lpstr>
      <vt:lpstr>Arial</vt:lpstr>
      <vt:lpstr>Facet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Tông Nguyễn</cp:lastModifiedBy>
  <cp:revision>18</cp:revision>
  <dcterms:created xsi:type="dcterms:W3CDTF">2024-12-31T08:56:27Z</dcterms:created>
  <dcterms:modified xsi:type="dcterms:W3CDTF">2025-01-07T18:12:54Z</dcterms:modified>
</cp:coreProperties>
</file>